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3"/>
  </p:notesMasterIdLst>
  <p:handoutMasterIdLst>
    <p:handoutMasterId r:id="rId84"/>
  </p:handoutMasterIdLst>
  <p:sldIdLst>
    <p:sldId id="256" r:id="rId2"/>
    <p:sldId id="419" r:id="rId3"/>
    <p:sldId id="674" r:id="rId4"/>
    <p:sldId id="653" r:id="rId5"/>
    <p:sldId id="656" r:id="rId6"/>
    <p:sldId id="657" r:id="rId7"/>
    <p:sldId id="755" r:id="rId8"/>
    <p:sldId id="716" r:id="rId9"/>
    <p:sldId id="715" r:id="rId10"/>
    <p:sldId id="756" r:id="rId11"/>
    <p:sldId id="714" r:id="rId12"/>
    <p:sldId id="658" r:id="rId13"/>
    <p:sldId id="655" r:id="rId14"/>
    <p:sldId id="757" r:id="rId15"/>
    <p:sldId id="717" r:id="rId16"/>
    <p:sldId id="660" r:id="rId17"/>
    <p:sldId id="661" r:id="rId18"/>
    <p:sldId id="662" r:id="rId19"/>
    <p:sldId id="758" r:id="rId20"/>
    <p:sldId id="663" r:id="rId21"/>
    <p:sldId id="664" r:id="rId22"/>
    <p:sldId id="665" r:id="rId23"/>
    <p:sldId id="666" r:id="rId24"/>
    <p:sldId id="667" r:id="rId25"/>
    <p:sldId id="759" r:id="rId26"/>
    <p:sldId id="668" r:id="rId27"/>
    <p:sldId id="669" r:id="rId28"/>
    <p:sldId id="670" r:id="rId29"/>
    <p:sldId id="671" r:id="rId30"/>
    <p:sldId id="672" r:id="rId31"/>
    <p:sldId id="673" r:id="rId32"/>
    <p:sldId id="760" r:id="rId33"/>
    <p:sldId id="675" r:id="rId34"/>
    <p:sldId id="718" r:id="rId35"/>
    <p:sldId id="719" r:id="rId36"/>
    <p:sldId id="720" r:id="rId37"/>
    <p:sldId id="721" r:id="rId38"/>
    <p:sldId id="722" r:id="rId39"/>
    <p:sldId id="723" r:id="rId40"/>
    <p:sldId id="724" r:id="rId41"/>
    <p:sldId id="725" r:id="rId42"/>
    <p:sldId id="726" r:id="rId43"/>
    <p:sldId id="727" r:id="rId44"/>
    <p:sldId id="761" r:id="rId45"/>
    <p:sldId id="728" r:id="rId46"/>
    <p:sldId id="729" r:id="rId47"/>
    <p:sldId id="762" r:id="rId48"/>
    <p:sldId id="730" r:id="rId49"/>
    <p:sldId id="731" r:id="rId50"/>
    <p:sldId id="732" r:id="rId51"/>
    <p:sldId id="733" r:id="rId52"/>
    <p:sldId id="763" r:id="rId53"/>
    <p:sldId id="734" r:id="rId54"/>
    <p:sldId id="735" r:id="rId55"/>
    <p:sldId id="736" r:id="rId56"/>
    <p:sldId id="737" r:id="rId57"/>
    <p:sldId id="764" r:id="rId58"/>
    <p:sldId id="738" r:id="rId59"/>
    <p:sldId id="765" r:id="rId60"/>
    <p:sldId id="740" r:id="rId61"/>
    <p:sldId id="766" r:id="rId62"/>
    <p:sldId id="741" r:id="rId63"/>
    <p:sldId id="742" r:id="rId64"/>
    <p:sldId id="743" r:id="rId65"/>
    <p:sldId id="767" r:id="rId66"/>
    <p:sldId id="744" r:id="rId67"/>
    <p:sldId id="745" r:id="rId68"/>
    <p:sldId id="768" r:id="rId69"/>
    <p:sldId id="746" r:id="rId70"/>
    <p:sldId id="747" r:id="rId71"/>
    <p:sldId id="748" r:id="rId72"/>
    <p:sldId id="749" r:id="rId73"/>
    <p:sldId id="769" r:id="rId74"/>
    <p:sldId id="750" r:id="rId75"/>
    <p:sldId id="751" r:id="rId76"/>
    <p:sldId id="752" r:id="rId77"/>
    <p:sldId id="753" r:id="rId78"/>
    <p:sldId id="754" r:id="rId79"/>
    <p:sldId id="623" r:id="rId80"/>
    <p:sldId id="510" r:id="rId81"/>
    <p:sldId id="342" r:id="rId82"/>
  </p:sldIdLst>
  <p:sldSz cx="24384000" cy="13716000"/>
  <p:notesSz cx="6797675" cy="9929813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imes New Roman" panose="02020603050405020304" pitchFamily="18" charset="0"/>
        <a:ea typeface="Times New Roman" panose="02020603050405020304" pitchFamily="18" charset="0"/>
        <a:cs typeface="Times New Roman" panose="02020603050405020304" pitchFamily="18" charset="0"/>
        <a:sym typeface="Times New Roman" panose="02020603050405020304" pitchFamily="18" charset="0"/>
      </a:defRPr>
    </a:lvl1pPr>
    <a:lvl2pPr marL="0" marR="0" indent="228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imes New Roman" panose="02020603050405020304" pitchFamily="18" charset="0"/>
        <a:ea typeface="Times New Roman" panose="02020603050405020304" pitchFamily="18" charset="0"/>
        <a:cs typeface="Times New Roman" panose="02020603050405020304" pitchFamily="18" charset="0"/>
        <a:sym typeface="Times New Roman" panose="02020603050405020304" pitchFamily="18" charset="0"/>
      </a:defRPr>
    </a:lvl2pPr>
    <a:lvl3pPr marL="0" marR="0" indent="457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imes New Roman" panose="02020603050405020304" pitchFamily="18" charset="0"/>
        <a:ea typeface="Times New Roman" panose="02020603050405020304" pitchFamily="18" charset="0"/>
        <a:cs typeface="Times New Roman" panose="02020603050405020304" pitchFamily="18" charset="0"/>
        <a:sym typeface="Times New Roman" panose="02020603050405020304" pitchFamily="18" charset="0"/>
      </a:defRPr>
    </a:lvl3pPr>
    <a:lvl4pPr marL="0" marR="0" indent="685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imes New Roman" panose="02020603050405020304" pitchFamily="18" charset="0"/>
        <a:ea typeface="Times New Roman" panose="02020603050405020304" pitchFamily="18" charset="0"/>
        <a:cs typeface="Times New Roman" panose="02020603050405020304" pitchFamily="18" charset="0"/>
        <a:sym typeface="Times New Roman" panose="02020603050405020304" pitchFamily="18" charset="0"/>
      </a:defRPr>
    </a:lvl4pPr>
    <a:lvl5pPr marL="0" marR="0" indent="9144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imes New Roman" panose="02020603050405020304" pitchFamily="18" charset="0"/>
        <a:ea typeface="Times New Roman" panose="02020603050405020304" pitchFamily="18" charset="0"/>
        <a:cs typeface="Times New Roman" panose="02020603050405020304" pitchFamily="18" charset="0"/>
        <a:sym typeface="Times New Roman" panose="02020603050405020304" pitchFamily="18" charset="0"/>
      </a:defRPr>
    </a:lvl5pPr>
    <a:lvl6pPr marL="0" marR="0" indent="11430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imes New Roman" panose="02020603050405020304" pitchFamily="18" charset="0"/>
        <a:ea typeface="Times New Roman" panose="02020603050405020304" pitchFamily="18" charset="0"/>
        <a:cs typeface="Times New Roman" panose="02020603050405020304" pitchFamily="18" charset="0"/>
        <a:sym typeface="Times New Roman" panose="02020603050405020304" pitchFamily="18" charset="0"/>
      </a:defRPr>
    </a:lvl6pPr>
    <a:lvl7pPr marL="0" marR="0" indent="1371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imes New Roman" panose="02020603050405020304" pitchFamily="18" charset="0"/>
        <a:ea typeface="Times New Roman" panose="02020603050405020304" pitchFamily="18" charset="0"/>
        <a:cs typeface="Times New Roman" panose="02020603050405020304" pitchFamily="18" charset="0"/>
        <a:sym typeface="Times New Roman" panose="02020603050405020304" pitchFamily="18" charset="0"/>
      </a:defRPr>
    </a:lvl7pPr>
    <a:lvl8pPr marL="0" marR="0" indent="1600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imes New Roman" panose="02020603050405020304" pitchFamily="18" charset="0"/>
        <a:ea typeface="Times New Roman" panose="02020603050405020304" pitchFamily="18" charset="0"/>
        <a:cs typeface="Times New Roman" panose="02020603050405020304" pitchFamily="18" charset="0"/>
        <a:sym typeface="Times New Roman" panose="02020603050405020304" pitchFamily="18" charset="0"/>
      </a:defRPr>
    </a:lvl8pPr>
    <a:lvl9pPr marL="0" marR="0" indent="1828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imes New Roman" panose="02020603050405020304" pitchFamily="18" charset="0"/>
        <a:ea typeface="Times New Roman" panose="02020603050405020304" pitchFamily="18" charset="0"/>
        <a:cs typeface="Times New Roman" panose="02020603050405020304" pitchFamily="18" charset="0"/>
        <a:sym typeface="Times New Roman" panose="02020603050405020304" pitchFamily="18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4320">
          <p15:clr>
            <a:srgbClr val="A4A3A4"/>
          </p15:clr>
        </p15:guide>
        <p15:guide id="2" pos="76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1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B040"/>
    <a:srgbClr val="F25A29"/>
    <a:srgbClr val="F35A29"/>
    <a:srgbClr val="4372C4"/>
    <a:srgbClr val="ED1C24"/>
    <a:srgbClr val="E4C622"/>
    <a:srgbClr val="B9D532"/>
    <a:srgbClr val="7BC242"/>
    <a:srgbClr val="E4C721"/>
    <a:srgbClr val="45B7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824" autoAdjust="0"/>
    <p:restoredTop sz="68750" autoAdjust="0"/>
  </p:normalViewPr>
  <p:slideViewPr>
    <p:cSldViewPr snapToGrid="0" snapToObjects="1">
      <p:cViewPr varScale="1">
        <p:scale>
          <a:sx n="64" d="100"/>
          <a:sy n="64" d="100"/>
        </p:scale>
        <p:origin x="427" y="110"/>
      </p:cViewPr>
      <p:guideLst>
        <p:guide orient="horz" pos="4320"/>
        <p:guide pos="7680"/>
      </p:guideLst>
    </p:cSldViewPr>
  </p:slideViewPr>
  <p:outlineViewPr>
    <p:cViewPr>
      <p:scale>
        <a:sx n="33" d="100"/>
        <a:sy n="33" d="100"/>
      </p:scale>
      <p:origin x="0" y="-932"/>
    </p:cViewPr>
  </p:outlineViewPr>
  <p:notesTextViewPr>
    <p:cViewPr>
      <p:scale>
        <a:sx n="75" d="100"/>
        <a:sy n="7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handoutMaster" Target="handoutMasters/handoutMaster1.xml"/><Relationship Id="rId89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commentAuthors" Target="commentAuthor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notesMaster" Target="notesMasters/notesMaster1.xml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21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821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C9682A-6338-40E2-9ACD-2A3FF92BB3F1}" type="datetime1">
              <a:rPr lang="en-US" smtClean="0"/>
              <a:t>5/4/2022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31600"/>
            <a:ext cx="2945659" cy="49821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443" y="9431600"/>
            <a:ext cx="2945659" cy="49821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AC4568-2AE6-42F2-B295-3769A765E8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770683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>
            <a:spLocks noGrp="1" noRot="1" noChangeAspect="1"/>
          </p:cNvSpPr>
          <p:nvPr>
            <p:ph type="sldImg"/>
          </p:nvPr>
        </p:nvSpPr>
        <p:spPr>
          <a:xfrm>
            <a:off x="88900" y="744538"/>
            <a:ext cx="6619875" cy="3724275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3" name="Shape 23"/>
          <p:cNvSpPr>
            <a:spLocks noGrp="1"/>
          </p:cNvSpPr>
          <p:nvPr>
            <p:ph type="body" sz="quarter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53044357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defTabSz="457200" latinLnBrk="0">
      <a:lnSpc>
        <a:spcPct val="117999"/>
      </a:lnSpc>
      <a:defRPr sz="2200">
        <a:latin typeface="Times New Roman" panose="02020603050405020304" pitchFamily="18" charset="0"/>
        <a:ea typeface="Times New Roman" panose="02020603050405020304" pitchFamily="18" charset="0"/>
        <a:cs typeface="Times New Roman" panose="02020603050405020304" pitchFamily="18" charset="0"/>
        <a:sym typeface="Times New Roman" panose="02020603050405020304" pitchFamily="18" charset="0"/>
      </a:defRPr>
    </a:lvl1pPr>
    <a:lvl2pPr indent="228600" defTabSz="457200" latinLnBrk="0">
      <a:lnSpc>
        <a:spcPct val="117999"/>
      </a:lnSpc>
      <a:defRPr sz="2200">
        <a:latin typeface="Times New Roman" panose="02020603050405020304" pitchFamily="18" charset="0"/>
        <a:ea typeface="Times New Roman" panose="02020603050405020304" pitchFamily="18" charset="0"/>
        <a:cs typeface="Times New Roman" panose="02020603050405020304" pitchFamily="18" charset="0"/>
        <a:sym typeface="Times New Roman" panose="02020603050405020304" pitchFamily="18" charset="0"/>
      </a:defRPr>
    </a:lvl2pPr>
    <a:lvl3pPr indent="457200" defTabSz="457200" latinLnBrk="0">
      <a:lnSpc>
        <a:spcPct val="117999"/>
      </a:lnSpc>
      <a:defRPr sz="2200">
        <a:latin typeface="Times New Roman" panose="02020603050405020304" pitchFamily="18" charset="0"/>
        <a:ea typeface="Times New Roman" panose="02020603050405020304" pitchFamily="18" charset="0"/>
        <a:cs typeface="Times New Roman" panose="02020603050405020304" pitchFamily="18" charset="0"/>
        <a:sym typeface="Times New Roman" panose="02020603050405020304" pitchFamily="18" charset="0"/>
      </a:defRPr>
    </a:lvl3pPr>
    <a:lvl4pPr indent="685800" defTabSz="457200" latinLnBrk="0">
      <a:lnSpc>
        <a:spcPct val="117999"/>
      </a:lnSpc>
      <a:defRPr sz="2200">
        <a:latin typeface="Times New Roman" panose="02020603050405020304" pitchFamily="18" charset="0"/>
        <a:ea typeface="Times New Roman" panose="02020603050405020304" pitchFamily="18" charset="0"/>
        <a:cs typeface="Times New Roman" panose="02020603050405020304" pitchFamily="18" charset="0"/>
        <a:sym typeface="Times New Roman" panose="02020603050405020304" pitchFamily="18" charset="0"/>
      </a:defRPr>
    </a:lvl4pPr>
    <a:lvl5pPr indent="914400" defTabSz="457200" latinLnBrk="0">
      <a:lnSpc>
        <a:spcPct val="117999"/>
      </a:lnSpc>
      <a:defRPr sz="2200">
        <a:latin typeface="Times New Roman" panose="02020603050405020304" pitchFamily="18" charset="0"/>
        <a:ea typeface="Times New Roman" panose="02020603050405020304" pitchFamily="18" charset="0"/>
        <a:cs typeface="Times New Roman" panose="02020603050405020304" pitchFamily="18" charset="0"/>
        <a:sym typeface="Times New Roman" panose="02020603050405020304" pitchFamily="18" charset="0"/>
      </a:defRPr>
    </a:lvl5pPr>
    <a:lvl6pPr indent="1143000" defTabSz="457200" latinLnBrk="0">
      <a:lnSpc>
        <a:spcPct val="117999"/>
      </a:lnSpc>
      <a:defRPr sz="2200">
        <a:latin typeface="Times New Roman" panose="02020603050405020304" pitchFamily="18" charset="0"/>
        <a:ea typeface="Times New Roman" panose="02020603050405020304" pitchFamily="18" charset="0"/>
        <a:cs typeface="Times New Roman" panose="02020603050405020304" pitchFamily="18" charset="0"/>
        <a:sym typeface="Times New Roman" panose="02020603050405020304" pitchFamily="18" charset="0"/>
      </a:defRPr>
    </a:lvl6pPr>
    <a:lvl7pPr indent="1371600" defTabSz="457200" latinLnBrk="0">
      <a:lnSpc>
        <a:spcPct val="117999"/>
      </a:lnSpc>
      <a:defRPr sz="2200">
        <a:latin typeface="Times New Roman" panose="02020603050405020304" pitchFamily="18" charset="0"/>
        <a:ea typeface="Times New Roman" panose="02020603050405020304" pitchFamily="18" charset="0"/>
        <a:cs typeface="Times New Roman" panose="02020603050405020304" pitchFamily="18" charset="0"/>
        <a:sym typeface="Times New Roman" panose="02020603050405020304" pitchFamily="18" charset="0"/>
      </a:defRPr>
    </a:lvl7pPr>
    <a:lvl8pPr indent="1600200" defTabSz="457200" latinLnBrk="0">
      <a:lnSpc>
        <a:spcPct val="117999"/>
      </a:lnSpc>
      <a:defRPr sz="2200">
        <a:latin typeface="Times New Roman" panose="02020603050405020304" pitchFamily="18" charset="0"/>
        <a:ea typeface="Times New Roman" panose="02020603050405020304" pitchFamily="18" charset="0"/>
        <a:cs typeface="Times New Roman" panose="02020603050405020304" pitchFamily="18" charset="0"/>
        <a:sym typeface="Times New Roman" panose="02020603050405020304" pitchFamily="18" charset="0"/>
      </a:defRPr>
    </a:lvl8pPr>
    <a:lvl9pPr indent="1828800" defTabSz="457200" latinLnBrk="0">
      <a:lnSpc>
        <a:spcPct val="117999"/>
      </a:lnSpc>
      <a:defRPr sz="2200">
        <a:latin typeface="Times New Roman" panose="02020603050405020304" pitchFamily="18" charset="0"/>
        <a:ea typeface="Times New Roman" panose="02020603050405020304" pitchFamily="18" charset="0"/>
        <a:cs typeface="Times New Roman" panose="02020603050405020304" pitchFamily="18" charset="0"/>
        <a:sym typeface="Times New Roman" panose="02020603050405020304" pitchFamily="18" charset="0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8900" y="744538"/>
            <a:ext cx="6619875" cy="37242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98362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8900" y="744538"/>
            <a:ext cx="6619875" cy="37242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0717220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FE536F65-AC83-4CA5-A319-75AFC58D4B3B}" type="slidenum">
              <a:rPr lang="en-US" smtClean="0">
                <a:solidFill>
                  <a:prstClr val="black"/>
                </a:solidFill>
                <a:latin typeface="Calibri"/>
                <a:ea typeface=""/>
                <a:cs typeface=""/>
              </a:rPr>
              <a:pPr/>
              <a:t>81</a:t>
            </a:fld>
            <a:endParaRPr lang="en-US" dirty="0">
              <a:solidFill>
                <a:prstClr val="black"/>
              </a:solidFill>
              <a:latin typeface="Calibri"/>
              <a:ea typeface="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12286319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gradFill flip="none" rotWithShape="1">
          <a:gsLst>
            <a:gs pos="17000">
              <a:schemeClr val="bg1"/>
            </a:gs>
            <a:gs pos="83000">
              <a:srgbClr val="FF9900">
                <a:lumMod val="20000"/>
                <a:lumOff val="80000"/>
              </a:srgbClr>
            </a:gs>
            <a:gs pos="67000">
              <a:schemeClr val="accent1">
                <a:lumMod val="5000"/>
                <a:lumOff val="95000"/>
              </a:schemeClr>
            </a:gs>
            <a:gs pos="100000">
              <a:srgbClr val="057BBA">
                <a:lumMod val="50000"/>
                <a:lumOff val="5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FFA04767-AA7B-4F3E-BCFB-179D9E0CC00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017132" y="859479"/>
            <a:ext cx="2950192" cy="113183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xmlns="" id="{9C049C43-2C50-4372-822C-DA510E94A23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xmlns="" id="{C608E076-FA65-406B-B46F-9B423DB8E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5217" y="357188"/>
            <a:ext cx="15794390" cy="1710326"/>
          </a:xfrm>
        </p:spPr>
        <p:txBody>
          <a:bodyPr>
            <a:normAutofit/>
          </a:bodyPr>
          <a:lstStyle>
            <a:lvl1pPr algn="l">
              <a:defRPr sz="8200">
                <a:latin typeface="Meiryo" charset="-128"/>
                <a:ea typeface="Meiryo" charset="-128"/>
                <a:cs typeface="Meiryo" charset="-128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8820083" y="13156977"/>
            <a:ext cx="6743833" cy="482823"/>
          </a:xfrm>
        </p:spPr>
        <p:txBody>
          <a:bodyPr/>
          <a:lstStyle>
            <a:lvl1pPr>
              <a:defRPr sz="2200">
                <a:solidFill>
                  <a:schemeClr val="bg1"/>
                </a:solidFill>
                <a:latin typeface="Meiryo" charset="-128"/>
                <a:ea typeface="Meiryo" charset="-128"/>
                <a:cs typeface="Meiryo" charset="-128"/>
              </a:defRPr>
            </a:lvl1pPr>
          </a:lstStyle>
          <a:p>
            <a:r>
              <a:rPr lang="vi-VN" dirty="0">
                <a:solidFill>
                  <a:schemeClr val="bg1"/>
                </a:solidFill>
              </a:rPr>
              <a:t>Copyright </a:t>
            </a:r>
            <a:r>
              <a:rPr lang="de-DE" i="1" dirty="0">
                <a:solidFill>
                  <a:schemeClr val="bg1"/>
                </a:solidFill>
              </a:rPr>
              <a:t>© </a:t>
            </a:r>
            <a:r>
              <a:rPr lang="de-DE" dirty="0">
                <a:solidFill>
                  <a:schemeClr val="bg1"/>
                </a:solidFill>
              </a:rPr>
              <a:t>VTI Academy All Right Reserved</a:t>
            </a:r>
            <a:r>
              <a:rPr lang="vi-VN" dirty="0">
                <a:solidFill>
                  <a:schemeClr val="bg1"/>
                </a:solidFill>
              </a:rPr>
              <a:t> </a:t>
            </a:r>
            <a:endParaRPr lang="uk-UA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1_Title and Content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Google Shape;23;p3"/>
          <p:cNvCxnSpPr/>
          <p:nvPr/>
        </p:nvCxnSpPr>
        <p:spPr>
          <a:xfrm>
            <a:off x="482600" y="1412390"/>
            <a:ext cx="21521992" cy="0"/>
          </a:xfrm>
          <a:prstGeom prst="straightConnector1">
            <a:avLst/>
          </a:prstGeom>
          <a:noFill/>
          <a:ln w="19050" cap="flat" cmpd="sng">
            <a:solidFill>
              <a:srgbClr val="3C5A9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4" name="Google Shape;24;p3"/>
          <p:cNvSpPr/>
          <p:nvPr/>
        </p:nvSpPr>
        <p:spPr>
          <a:xfrm>
            <a:off x="0" y="12670972"/>
            <a:ext cx="24384000" cy="1045028"/>
          </a:xfrm>
          <a:prstGeom prst="rect">
            <a:avLst/>
          </a:prstGeom>
          <a:solidFill>
            <a:srgbClr val="3C5A99"/>
          </a:solidFill>
          <a:ln>
            <a:noFill/>
          </a:ln>
        </p:spPr>
        <p:txBody>
          <a:bodyPr spcFirstLastPara="1" wrap="square" lIns="182850" tIns="91400" rIns="182850" bIns="914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25;p3"/>
          <p:cNvSpPr/>
          <p:nvPr/>
        </p:nvSpPr>
        <p:spPr>
          <a:xfrm>
            <a:off x="6781639" y="12854932"/>
            <a:ext cx="10458958" cy="677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91400" rIns="182850" bIns="91400" anchor="t" anchorCtr="0">
            <a:noAutofit/>
          </a:bodyPr>
          <a:lstStyle/>
          <a:p>
            <a:r>
              <a:rPr lang="vi-VN" dirty="0">
                <a:solidFill>
                  <a:schemeClr val="bg1"/>
                </a:solidFill>
              </a:rPr>
              <a:t>Copyright </a:t>
            </a:r>
            <a:r>
              <a:rPr lang="de-DE" i="1" dirty="0">
                <a:solidFill>
                  <a:schemeClr val="bg1"/>
                </a:solidFill>
              </a:rPr>
              <a:t>© </a:t>
            </a:r>
            <a:r>
              <a:rPr lang="de-DE" dirty="0">
                <a:solidFill>
                  <a:schemeClr val="bg1"/>
                </a:solidFill>
              </a:rPr>
              <a:t>VTI Academy All Right Reserved</a:t>
            </a:r>
            <a:r>
              <a:rPr lang="vi-VN" dirty="0">
                <a:solidFill>
                  <a:schemeClr val="bg1"/>
                </a:solidFill>
              </a:rPr>
              <a:t> </a:t>
            </a:r>
            <a:endParaRPr lang="uk-UA" dirty="0">
              <a:solidFill>
                <a:schemeClr val="bg1"/>
              </a:solidFill>
            </a:endParaRPr>
          </a:p>
        </p:txBody>
      </p:sp>
      <p:cxnSp>
        <p:nvCxnSpPr>
          <p:cNvPr id="26" name="Google Shape;26;p3"/>
          <p:cNvCxnSpPr/>
          <p:nvPr/>
        </p:nvCxnSpPr>
        <p:spPr>
          <a:xfrm>
            <a:off x="14610736" y="1412390"/>
            <a:ext cx="7393856" cy="0"/>
          </a:xfrm>
          <a:prstGeom prst="straightConnector1">
            <a:avLst/>
          </a:prstGeom>
          <a:noFill/>
          <a:ln w="19050" cap="flat" cmpd="sng">
            <a:solidFill>
              <a:srgbClr val="FFC00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7" name="Google Shape;27;p3"/>
          <p:cNvCxnSpPr/>
          <p:nvPr/>
        </p:nvCxnSpPr>
        <p:spPr>
          <a:xfrm>
            <a:off x="0" y="12670972"/>
            <a:ext cx="24384000" cy="0"/>
          </a:xfrm>
          <a:prstGeom prst="straightConnector1">
            <a:avLst/>
          </a:prstGeom>
          <a:noFill/>
          <a:ln w="19050" cap="flat" cmpd="sng">
            <a:solidFill>
              <a:srgbClr val="FFC000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3" name="Picture 2" descr="A picture containing drawing&#10;&#10;Description automatically generated">
            <a:extLst>
              <a:ext uri="{FF2B5EF4-FFF2-40B4-BE49-F238E27FC236}">
                <a16:creationId xmlns:a16="http://schemas.microsoft.com/office/drawing/2014/main" xmlns="" id="{BF365656-3C2C-401A-A261-7849E1DCB5B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52276" y="-25180"/>
            <a:ext cx="5131724" cy="1437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8717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bg>
      <p:bgPr>
        <a:gradFill flip="none" rotWithShape="1">
          <a:gsLst>
            <a:gs pos="17000">
              <a:schemeClr val="bg1"/>
            </a:gs>
            <a:gs pos="83000">
              <a:srgbClr val="FF9900">
                <a:lumMod val="20000"/>
                <a:lumOff val="80000"/>
              </a:srgbClr>
            </a:gs>
            <a:gs pos="67000">
              <a:schemeClr val="accent1">
                <a:lumMod val="5000"/>
                <a:lumOff val="95000"/>
              </a:schemeClr>
            </a:gs>
            <a:gs pos="100000">
              <a:srgbClr val="057BBA">
                <a:lumMod val="50000"/>
                <a:lumOff val="5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608E076-FA65-406B-B46F-9B423DB8E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5217" y="357188"/>
            <a:ext cx="18701658" cy="1710326"/>
          </a:xfrm>
        </p:spPr>
        <p:txBody>
          <a:bodyPr>
            <a:normAutofit/>
          </a:bodyPr>
          <a:lstStyle>
            <a:lvl1pPr algn="l">
              <a:defRPr sz="8200">
                <a:latin typeface="Meiryo" charset="-128"/>
                <a:ea typeface="Meiryo" charset="-128"/>
                <a:cs typeface="Meiryo" charset="-128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624B674F-1420-4DF2-8459-B3931B4964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76400" y="12712701"/>
            <a:ext cx="5486400" cy="730250"/>
          </a:xfrm>
          <a:prstGeom prst="rect">
            <a:avLst/>
          </a:prstGeom>
        </p:spPr>
        <p:txBody>
          <a:bodyPr/>
          <a:lstStyle/>
          <a:p>
            <a:fld id="{06980E3F-CE96-4267-B841-15E317674931}" type="datetimeFigureOut">
              <a:rPr lang="en-US" smtClean="0"/>
              <a:t>5/4/2022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34EB1A97-058D-4695-BDEE-1CB388B84E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77200" y="12712701"/>
            <a:ext cx="8229600" cy="73025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88E0EE83-65C2-45C2-B15E-F5BF3C6B97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962817" y="13073062"/>
            <a:ext cx="448840" cy="482823"/>
          </a:xfrm>
        </p:spPr>
        <p:txBody>
          <a:bodyPr/>
          <a:lstStyle/>
          <a:p>
            <a:fld id="{76CA7329-12AB-4100-8DDD-19BE59417CE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xmlns="" id="{30641B02-D364-4240-835E-FF32F0F89CB6}"/>
              </a:ext>
            </a:extLst>
          </p:cNvPr>
          <p:cNvCxnSpPr/>
          <p:nvPr userDrawn="1"/>
        </p:nvCxnSpPr>
        <p:spPr>
          <a:xfrm>
            <a:off x="1845217" y="1893677"/>
            <a:ext cx="18701658" cy="0"/>
          </a:xfrm>
          <a:prstGeom prst="line">
            <a:avLst/>
          </a:prstGeom>
          <a:ln w="38100" cap="rnd">
            <a:solidFill>
              <a:srgbClr val="057BBA">
                <a:alpha val="80000"/>
              </a:srgbClr>
            </a:solidFill>
          </a:ln>
          <a:effectLst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xmlns="" id="{F3C5E42B-5773-41D1-82C9-A3B78618094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12883" y="427995"/>
            <a:ext cx="2645634" cy="1639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2175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Only">
    <p:bg>
      <p:bgPr>
        <a:gradFill flip="none" rotWithShape="1">
          <a:gsLst>
            <a:gs pos="17000">
              <a:schemeClr val="bg1"/>
            </a:gs>
            <a:gs pos="83000">
              <a:srgbClr val="FF9900">
                <a:lumMod val="20000"/>
                <a:lumOff val="80000"/>
              </a:srgbClr>
            </a:gs>
            <a:gs pos="67000">
              <a:schemeClr val="accent1">
                <a:lumMod val="5000"/>
                <a:lumOff val="95000"/>
              </a:schemeClr>
            </a:gs>
            <a:gs pos="100000">
              <a:srgbClr val="057BBA">
                <a:lumMod val="50000"/>
                <a:lumOff val="5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557906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4387453" y="357187"/>
            <a:ext cx="15609094" cy="30360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4387453" y="3643312"/>
            <a:ext cx="15609094" cy="8840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>
            <a:spAutoFit/>
          </a:bodyPr>
          <a:lstStyle>
            <a:lvl1pPr>
              <a:defRPr sz="2200" b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49" r:id="rId2"/>
    <p:sldLayoutId id="2147483655" r:id="rId3"/>
    <p:sldLayoutId id="2147483656" r:id="rId4"/>
    <p:sldLayoutId id="2147483657" r:id="rId5"/>
  </p:sldLayoutIdLst>
  <p:transition spd="med"/>
  <p:txStyles>
    <p:titleStyle>
      <a:lvl1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Times New Roman" panose="02020603050405020304" pitchFamily="18" charset="0"/>
        </a:defRPr>
      </a:lvl1pPr>
      <a:lvl2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Times New Roman" panose="02020603050405020304" pitchFamily="18" charset="0"/>
        </a:defRPr>
      </a:lvl2pPr>
      <a:lvl3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Times New Roman" panose="02020603050405020304" pitchFamily="18" charset="0"/>
        </a:defRPr>
      </a:lvl3pPr>
      <a:lvl4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Times New Roman" panose="02020603050405020304" pitchFamily="18" charset="0"/>
        </a:defRPr>
      </a:lvl4pPr>
      <a:lvl5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Times New Roman" panose="02020603050405020304" pitchFamily="18" charset="0"/>
        </a:defRPr>
      </a:lvl5pPr>
      <a:lvl6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Times New Roman" panose="02020603050405020304" pitchFamily="18" charset="0"/>
        </a:defRPr>
      </a:lvl6pPr>
      <a:lvl7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Times New Roman" panose="02020603050405020304" pitchFamily="18" charset="0"/>
        </a:defRPr>
      </a:lvl7pPr>
      <a:lvl8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Times New Roman" panose="02020603050405020304" pitchFamily="18" charset="0"/>
        </a:defRPr>
      </a:lvl8pPr>
      <a:lvl9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Times New Roman" panose="02020603050405020304" pitchFamily="18" charset="0"/>
        </a:defRPr>
      </a:lvl9pPr>
    </p:titleStyle>
    <p:bodyStyle>
      <a:lvl1pPr marL="611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Times New Roman" panose="02020603050405020304" pitchFamily="18" charset="0"/>
          <a:ea typeface="Times New Roman" panose="02020603050405020304" pitchFamily="18" charset="0"/>
          <a:cs typeface="Times New Roman" panose="02020603050405020304" pitchFamily="18" charset="0"/>
          <a:sym typeface="Times New Roman" panose="02020603050405020304" pitchFamily="18" charset="0"/>
        </a:defRPr>
      </a:lvl1pPr>
      <a:lvl2pPr marL="1055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Times New Roman" panose="02020603050405020304" pitchFamily="18" charset="0"/>
          <a:ea typeface="Times New Roman" panose="02020603050405020304" pitchFamily="18" charset="0"/>
          <a:cs typeface="Times New Roman" panose="02020603050405020304" pitchFamily="18" charset="0"/>
          <a:sym typeface="Times New Roman" panose="02020603050405020304" pitchFamily="18" charset="0"/>
        </a:defRPr>
      </a:lvl2pPr>
      <a:lvl3pPr marL="1500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Times New Roman" panose="02020603050405020304" pitchFamily="18" charset="0"/>
          <a:ea typeface="Times New Roman" panose="02020603050405020304" pitchFamily="18" charset="0"/>
          <a:cs typeface="Times New Roman" panose="02020603050405020304" pitchFamily="18" charset="0"/>
          <a:sym typeface="Times New Roman" panose="02020603050405020304" pitchFamily="18" charset="0"/>
        </a:defRPr>
      </a:lvl3pPr>
      <a:lvl4pPr marL="1944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Times New Roman" panose="02020603050405020304" pitchFamily="18" charset="0"/>
          <a:ea typeface="Times New Roman" panose="02020603050405020304" pitchFamily="18" charset="0"/>
          <a:cs typeface="Times New Roman" panose="02020603050405020304" pitchFamily="18" charset="0"/>
          <a:sym typeface="Times New Roman" panose="02020603050405020304" pitchFamily="18" charset="0"/>
        </a:defRPr>
      </a:lvl4pPr>
      <a:lvl5pPr marL="2389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Times New Roman" panose="02020603050405020304" pitchFamily="18" charset="0"/>
          <a:ea typeface="Times New Roman" panose="02020603050405020304" pitchFamily="18" charset="0"/>
          <a:cs typeface="Times New Roman" panose="02020603050405020304" pitchFamily="18" charset="0"/>
          <a:sym typeface="Times New Roman" panose="02020603050405020304" pitchFamily="18" charset="0"/>
        </a:defRPr>
      </a:lvl5pPr>
      <a:lvl6pPr marL="2833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Times New Roman" panose="02020603050405020304" pitchFamily="18" charset="0"/>
          <a:ea typeface="Times New Roman" panose="02020603050405020304" pitchFamily="18" charset="0"/>
          <a:cs typeface="Times New Roman" panose="02020603050405020304" pitchFamily="18" charset="0"/>
          <a:sym typeface="Times New Roman" panose="02020603050405020304" pitchFamily="18" charset="0"/>
        </a:defRPr>
      </a:lvl6pPr>
      <a:lvl7pPr marL="3278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Times New Roman" panose="02020603050405020304" pitchFamily="18" charset="0"/>
          <a:ea typeface="Times New Roman" panose="02020603050405020304" pitchFamily="18" charset="0"/>
          <a:cs typeface="Times New Roman" panose="02020603050405020304" pitchFamily="18" charset="0"/>
          <a:sym typeface="Times New Roman" panose="02020603050405020304" pitchFamily="18" charset="0"/>
        </a:defRPr>
      </a:lvl7pPr>
      <a:lvl8pPr marL="3722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Times New Roman" panose="02020603050405020304" pitchFamily="18" charset="0"/>
          <a:ea typeface="Times New Roman" panose="02020603050405020304" pitchFamily="18" charset="0"/>
          <a:cs typeface="Times New Roman" panose="02020603050405020304" pitchFamily="18" charset="0"/>
          <a:sym typeface="Times New Roman" panose="02020603050405020304" pitchFamily="18" charset="0"/>
        </a:defRPr>
      </a:lvl8pPr>
      <a:lvl9pPr marL="4167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Times New Roman" panose="02020603050405020304" pitchFamily="18" charset="0"/>
          <a:ea typeface="Times New Roman" panose="02020603050405020304" pitchFamily="18" charset="0"/>
          <a:cs typeface="Times New Roman" panose="02020603050405020304" pitchFamily="18" charset="0"/>
          <a:sym typeface="Times New Roman" panose="02020603050405020304" pitchFamily="18" charset="0"/>
        </a:defRPr>
      </a:lvl9pPr>
    </p:bodyStyle>
    <p:otherStyle>
      <a:lvl1pPr marL="0" marR="0" indent="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imes New Roman" panose="02020603050405020304" pitchFamily="18" charset="0"/>
        </a:defRPr>
      </a:lvl1pPr>
      <a:lvl2pPr marL="0" marR="0" indent="2286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imes New Roman" panose="02020603050405020304" pitchFamily="18" charset="0"/>
        </a:defRPr>
      </a:lvl2pPr>
      <a:lvl3pPr marL="0" marR="0" indent="4572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imes New Roman" panose="02020603050405020304" pitchFamily="18" charset="0"/>
        </a:defRPr>
      </a:lvl3pPr>
      <a:lvl4pPr marL="0" marR="0" indent="6858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imes New Roman" panose="02020603050405020304" pitchFamily="18" charset="0"/>
        </a:defRPr>
      </a:lvl4pPr>
      <a:lvl5pPr marL="0" marR="0" indent="9144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imes New Roman" panose="02020603050405020304" pitchFamily="18" charset="0"/>
        </a:defRPr>
      </a:lvl5pPr>
      <a:lvl6pPr marL="0" marR="0" indent="11430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imes New Roman" panose="02020603050405020304" pitchFamily="18" charset="0"/>
        </a:defRPr>
      </a:lvl6pPr>
      <a:lvl7pPr marL="0" marR="0" indent="13716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imes New Roman" panose="02020603050405020304" pitchFamily="18" charset="0"/>
        </a:defRPr>
      </a:lvl7pPr>
      <a:lvl8pPr marL="0" marR="0" indent="16002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imes New Roman" panose="02020603050405020304" pitchFamily="18" charset="0"/>
        </a:defRPr>
      </a:lvl8pPr>
      <a:lvl9pPr marL="0" marR="0" indent="18288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imes New Roman" panose="02020603050405020304" pitchFamily="18" charset="0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mailto:duy.nguyenngoc1@vti.com.vn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hyperlink" Target="https://codepen.io/gaearon/pen/WZpxpz?editors=0010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0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www.codementor.io/@blizzerand/building-forms-using-react-everything-you-need-to-know-iz3eyoq4y" TargetMode="External"/><Relationship Id="rId4" Type="http://schemas.openxmlformats.org/officeDocument/2006/relationships/hyperlink" Target="https://codesandbox.io/embed/x8omy0p9z" TargetMode="Externa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reactrouter.com/web/example/sidebar" TargetMode="External"/><Relationship Id="rId2" Type="http://schemas.openxmlformats.org/officeDocument/2006/relationships/hyperlink" Target="https://reactrouter.com/web/example/route-config" TargetMode="Externa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0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medium.com/swlh/react-js-router-in-examples-93c778a37888" TargetMode="External"/><Relationship Id="rId4" Type="http://schemas.openxmlformats.org/officeDocument/2006/relationships/hyperlink" Target="https://reactrouter.com/web/example/auth-workflow" TargetMode="Externa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codepen.io/gaearon/pen/ZXeOBm?editors=0010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5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9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2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4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pshrmn.github.io/route-tester/#/" TargetMode="External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7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avatpoint.com/reactjs-tutorial" TargetMode="External"/><Relationship Id="rId2" Type="http://schemas.openxmlformats.org/officeDocument/2006/relationships/hyperlink" Target="https://reactjs.org/docs/getting-started.html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udemy.com/course/react-the-complete-guide-incl-redux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drawing&#10;&#10;Description automatically generated">
            <a:extLst>
              <a:ext uri="{FF2B5EF4-FFF2-40B4-BE49-F238E27FC236}">
                <a16:creationId xmlns:a16="http://schemas.microsoft.com/office/drawing/2014/main" xmlns="" id="{5C73E9A0-1581-412A-9370-80FB5A08E4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3650" y="1753558"/>
            <a:ext cx="5103775" cy="142974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63535C99-41AF-418B-BEDD-F28650092074}"/>
              </a:ext>
            </a:extLst>
          </p:cNvPr>
          <p:cNvSpPr/>
          <p:nvPr/>
        </p:nvSpPr>
        <p:spPr>
          <a:xfrm>
            <a:off x="1795790" y="3025157"/>
            <a:ext cx="5636029" cy="5693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3100" dirty="0">
                <a:solidFill>
                  <a:schemeClr val="accent1">
                    <a:lumMod val="75000"/>
                  </a:schemeClr>
                </a:solidFill>
                <a:latin typeface="+mj-lt"/>
                <a:ea typeface="Meiryo" charset="-128"/>
                <a:cs typeface="Meiryo" charset="-128"/>
              </a:rPr>
              <a:t>WAY TO ENTERPRISE</a:t>
            </a:r>
          </a:p>
        </p:txBody>
      </p:sp>
      <p:sp>
        <p:nvSpPr>
          <p:cNvPr id="5" name="Google Shape;90;p9">
            <a:extLst>
              <a:ext uri="{FF2B5EF4-FFF2-40B4-BE49-F238E27FC236}">
                <a16:creationId xmlns:a16="http://schemas.microsoft.com/office/drawing/2014/main" xmlns="" id="{DB753221-CAE6-4172-B420-253F82036F95}"/>
              </a:ext>
            </a:extLst>
          </p:cNvPr>
          <p:cNvSpPr txBox="1">
            <a:spLocks/>
          </p:cNvSpPr>
          <p:nvPr/>
        </p:nvSpPr>
        <p:spPr>
          <a:xfrm>
            <a:off x="1215678" y="4549070"/>
            <a:ext cx="22486370" cy="1317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indent="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Times New Roman" panose="02020603050405020304" pitchFamily="18" charset="0"/>
              </a:defRPr>
            </a:lvl1pPr>
            <a:lvl2pPr marL="0" marR="0" indent="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Times New Roman" panose="02020603050405020304" pitchFamily="18" charset="0"/>
              </a:defRPr>
            </a:lvl2pPr>
            <a:lvl3pPr marL="0" marR="0" indent="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Times New Roman" panose="02020603050405020304" pitchFamily="18" charset="0"/>
              </a:defRPr>
            </a:lvl3pPr>
            <a:lvl4pPr marL="0" marR="0" indent="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Times New Roman" panose="02020603050405020304" pitchFamily="18" charset="0"/>
              </a:defRPr>
            </a:lvl4pPr>
            <a:lvl5pPr marL="0" marR="0" indent="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Times New Roman" panose="02020603050405020304" pitchFamily="18" charset="0"/>
              </a:defRPr>
            </a:lvl5pPr>
            <a:lvl6pPr marL="0" marR="0" indent="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Times New Roman" panose="02020603050405020304" pitchFamily="18" charset="0"/>
              </a:defRPr>
            </a:lvl6pPr>
            <a:lvl7pPr marL="0" marR="0" indent="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Times New Roman" panose="02020603050405020304" pitchFamily="18" charset="0"/>
              </a:defRPr>
            </a:lvl7pPr>
            <a:lvl8pPr marL="0" marR="0" indent="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Times New Roman" panose="02020603050405020304" pitchFamily="18" charset="0"/>
              </a:defRPr>
            </a:lvl8pPr>
            <a:lvl9pPr marL="0" marR="0" indent="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Times New Roman" panose="02020603050405020304" pitchFamily="18" charset="0"/>
              </a:defRPr>
            </a:lvl9pPr>
          </a:lstStyle>
          <a:p>
            <a:pPr hangingPunct="1">
              <a:lnSpc>
                <a:spcPct val="90000"/>
              </a:lnSpc>
              <a:buClr>
                <a:srgbClr val="1E4E79"/>
              </a:buClr>
              <a:buSzPts val="4400"/>
            </a:pPr>
            <a:r>
              <a:rPr lang="en-US" altLang="en-US" sz="10000" dirty="0">
                <a:solidFill>
                  <a:schemeClr val="accent1">
                    <a:lumMod val="75000"/>
                  </a:schemeClr>
                </a:solidFill>
              </a:rPr>
              <a:t>React JS</a:t>
            </a:r>
            <a:endParaRPr lang="en-US" sz="100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xmlns="" id="{F2001B0A-062A-4A6F-BBE4-0E31E8A7C59F}"/>
              </a:ext>
            </a:extLst>
          </p:cNvPr>
          <p:cNvSpPr txBox="1">
            <a:spLocks/>
          </p:cNvSpPr>
          <p:nvPr/>
        </p:nvSpPr>
        <p:spPr bwMode="auto">
          <a:xfrm>
            <a:off x="1795790" y="8295495"/>
            <a:ext cx="11871552" cy="28416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SzPct val="60000"/>
              <a:buFont typeface="Wingdings" panose="05000000000000000000" pitchFamily="2" charset="2"/>
              <a:buChar char="q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Times New Roman" panose="02020603050405020304" pitchFamily="18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Times New Roman" panose="02020603050405020304" pitchFamily="18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Times New Roman" panose="02020603050405020304" pitchFamily="18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Times New Roman" panose="02020603050405020304" pitchFamily="18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Times New Roman" panose="02020603050405020304" pitchFamily="18" charset="0"/>
              <a:buNone/>
              <a:defRPr/>
            </a:pPr>
            <a:r>
              <a:rPr lang="en-US" sz="50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VTI ACADEMY</a:t>
            </a:r>
          </a:p>
          <a:p>
            <a:pPr marL="0" indent="0">
              <a:buFont typeface="Times New Roman" panose="02020603050405020304" pitchFamily="18" charset="0"/>
              <a:buNone/>
              <a:defRPr/>
            </a:pPr>
            <a:r>
              <a:rPr lang="en-US" sz="50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Author</a:t>
            </a:r>
            <a:r>
              <a:rPr lang="en-US" sz="500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500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duy.nguyenngoc1@vti.com.vn</a:t>
            </a:r>
            <a:endParaRPr lang="en-US" sz="5000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Times New Roman" panose="02020603050405020304" pitchFamily="18" charset="0"/>
              <a:buNone/>
              <a:defRPr/>
            </a:pPr>
            <a:r>
              <a:rPr lang="en-US" sz="50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March 2020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xmlns="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1845945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Times New Roman" panose="02020603050405020304" pitchFamily="18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 smtClean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Testing System Assignment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sp>
        <p:nvSpPr>
          <p:cNvPr id="9" name="Text Placeholder 1"/>
          <p:cNvSpPr txBox="1">
            <a:spLocks/>
          </p:cNvSpPr>
          <p:nvPr/>
        </p:nvSpPr>
        <p:spPr>
          <a:xfrm>
            <a:off x="1975853" y="2403108"/>
            <a:ext cx="5643918" cy="891354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hangingPunct="1">
              <a:buFont typeface="Wingdings" panose="05000000000000000000" pitchFamily="2" charset="2"/>
              <a:buChar char="Ø"/>
            </a:pPr>
            <a:r>
              <a:rPr lang="en-US" dirty="0"/>
              <a:t> </a:t>
            </a:r>
            <a:r>
              <a:rPr lang="en-US" dirty="0" smtClean="0"/>
              <a:t>Self-practice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89536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xmlns="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1558979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Times New Roman" panose="02020603050405020304" pitchFamily="18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Send and </a:t>
            </a:r>
            <a:r>
              <a:rPr lang="en-US" altLang="en-US" sz="6000" kern="120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receive data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34983" y="3889214"/>
            <a:ext cx="8555933" cy="759163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844" y="3889214"/>
            <a:ext cx="11032555" cy="589618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0778362" y="11955095"/>
            <a:ext cx="2198039" cy="5837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>
              <a:lnSpc>
                <a:spcPct val="107000"/>
              </a:lnSpc>
              <a:spcAft>
                <a:spcPts val="800"/>
              </a:spcAft>
            </a:pPr>
            <a:r>
              <a:rPr lang="en-US" b="0" i="1" dirty="0">
                <a:latin typeface="Times New Roman" panose="02020603050405020304" pitchFamily="18" charset="0"/>
                <a:ea typeface="MS Mincho" panose="02020609040205080304" pitchFamily="49" charset="-128"/>
              </a:rPr>
              <a:t>Summary</a:t>
            </a:r>
            <a:endParaRPr lang="en-US" b="0" dirty="0">
              <a:latin typeface="Times New Roman" panose="02020603050405020304" pitchFamily="18" charset="0"/>
              <a:ea typeface="MS Mincho" panose="02020609040205080304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671787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xmlns="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1558979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Times New Roman" panose="02020603050405020304" pitchFamily="18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 Send data between child components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09720" y="1500640"/>
            <a:ext cx="11056528" cy="52673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977" y="2848785"/>
            <a:ext cx="9168272" cy="9751096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2109720" y="11045499"/>
            <a:ext cx="10131299" cy="5837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914400">
              <a:lnSpc>
                <a:spcPct val="107000"/>
              </a:lnSpc>
              <a:spcAft>
                <a:spcPts val="800"/>
              </a:spcAft>
            </a:pPr>
            <a:r>
              <a:rPr lang="en-US" b="0" i="1" u="sng" dirty="0">
                <a:solidFill>
                  <a:srgbClr val="0563C1"/>
                </a:solidFill>
                <a:latin typeface="Times New Roman" panose="02020603050405020304" pitchFamily="18" charset="0"/>
                <a:ea typeface="MS Mincho" panose="02020609040205080304" pitchFamily="49" charset="-128"/>
                <a:hlinkClick r:id="rId4"/>
              </a:rPr>
              <a:t>https://codepen.io/gaearon/pen/WZpxpz?editors=0010</a:t>
            </a:r>
            <a:endParaRPr lang="en-US" b="0" dirty="0">
              <a:latin typeface="Times New Roman" panose="02020603050405020304" pitchFamily="18" charset="0"/>
              <a:ea typeface="MS Mincho" panose="02020609040205080304" pitchFamily="49" charset="-128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9720" y="7404076"/>
            <a:ext cx="4871241" cy="354967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63904" y="7404075"/>
            <a:ext cx="5002344" cy="3549673"/>
          </a:xfrm>
          <a:prstGeom prst="rect">
            <a:avLst/>
          </a:prstGeom>
        </p:spPr>
      </p:pic>
      <p:sp>
        <p:nvSpPr>
          <p:cNvPr id="8" name="Text Placeholder 1"/>
          <p:cNvSpPr txBox="1">
            <a:spLocks/>
          </p:cNvSpPr>
          <p:nvPr/>
        </p:nvSpPr>
        <p:spPr>
          <a:xfrm>
            <a:off x="1413145" y="1957431"/>
            <a:ext cx="5643918" cy="891354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hangingPunct="1">
              <a:buFont typeface="Wingdings" panose="05000000000000000000" pitchFamily="2" charset="2"/>
              <a:buChar char="Ø"/>
            </a:pPr>
            <a:r>
              <a:rPr lang="en-US" dirty="0"/>
              <a:t> Example 3:</a:t>
            </a:r>
          </a:p>
        </p:txBody>
      </p:sp>
    </p:spTree>
    <p:extLst>
      <p:ext uri="{BB962C8B-B14F-4D97-AF65-F5344CB8AC3E}">
        <p14:creationId xmlns:p14="http://schemas.microsoft.com/office/powerpoint/2010/main" val="16482628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xmlns="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1558979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Times New Roman" panose="02020603050405020304" pitchFamily="18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Send and </a:t>
            </a:r>
            <a:r>
              <a:rPr lang="en-US" altLang="en-US" sz="6000" kern="120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receive data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pic>
        <p:nvPicPr>
          <p:cNvPr id="1026" name="Picture 2" descr="Design Patterns for Communication Between Vue.js Component | All Pro Web  Design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6000" y="2081908"/>
            <a:ext cx="13790581" cy="10183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81475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xmlns="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1845945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Times New Roman" panose="02020603050405020304" pitchFamily="18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 smtClean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Testing System Assignment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sp>
        <p:nvSpPr>
          <p:cNvPr id="9" name="Text Placeholder 1"/>
          <p:cNvSpPr txBox="1">
            <a:spLocks/>
          </p:cNvSpPr>
          <p:nvPr/>
        </p:nvSpPr>
        <p:spPr>
          <a:xfrm>
            <a:off x="1975853" y="2403108"/>
            <a:ext cx="11552578" cy="891354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hangingPunct="1">
              <a:buFont typeface="Wingdings" panose="05000000000000000000" pitchFamily="2" charset="2"/>
              <a:buChar char="Ø"/>
            </a:pPr>
            <a:r>
              <a:rPr lang="en-US" dirty="0"/>
              <a:t> Exercise 1: Lifting State Up - Question </a:t>
            </a:r>
            <a:r>
              <a:rPr lang="en-US" dirty="0" smtClean="0"/>
              <a:t>3,b</a:t>
            </a:r>
            <a:endParaRPr lang="en-US" dirty="0"/>
          </a:p>
          <a:p>
            <a:pPr hangingPunct="1">
              <a:buFont typeface="Wingdings" panose="05000000000000000000" pitchFamily="2" charset="2"/>
              <a:buChar char="Ø"/>
            </a:pP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8132" y="5568247"/>
            <a:ext cx="11141606" cy="2966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6159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xmlns="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3557045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Times New Roman" panose="02020603050405020304" pitchFamily="18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Context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sp>
        <p:nvSpPr>
          <p:cNvPr id="6" name="Text Placeholder 1"/>
          <p:cNvSpPr txBox="1">
            <a:spLocks/>
          </p:cNvSpPr>
          <p:nvPr/>
        </p:nvSpPr>
        <p:spPr>
          <a:xfrm>
            <a:off x="1352550" y="2152650"/>
            <a:ext cx="12515850" cy="2080684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hangingPunct="1">
              <a:buFont typeface="Wingdings" panose="05000000000000000000" pitchFamily="2" charset="2"/>
              <a:buChar char="Ø"/>
            </a:pPr>
            <a:r>
              <a:rPr lang="en-US" dirty="0"/>
              <a:t> Broadcast data for Component tree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7278" y="4233334"/>
            <a:ext cx="10824111" cy="561250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95189" y="4233334"/>
            <a:ext cx="8304985" cy="561250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413821" y="9845836"/>
            <a:ext cx="275908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1" dirty="0">
                <a:latin typeface="Times New Roman" panose="02020603050405020304" pitchFamily="18" charset="0"/>
                <a:ea typeface="MS Mincho" panose="02020609040205080304" pitchFamily="49" charset="-128"/>
              </a:rPr>
              <a:t>Lifting state up</a:t>
            </a:r>
            <a:endParaRPr lang="en-US" b="0" dirty="0"/>
          </a:p>
        </p:txBody>
      </p:sp>
      <p:sp>
        <p:nvSpPr>
          <p:cNvPr id="12" name="Rectangle 11"/>
          <p:cNvSpPr/>
          <p:nvPr/>
        </p:nvSpPr>
        <p:spPr>
          <a:xfrm>
            <a:off x="16928872" y="9845836"/>
            <a:ext cx="160973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1" dirty="0">
                <a:latin typeface="Times New Roman" panose="02020603050405020304" pitchFamily="18" charset="0"/>
                <a:ea typeface="MS Mincho" panose="02020609040205080304" pitchFamily="49" charset="-128"/>
              </a:rPr>
              <a:t>Context 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864126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xmlns="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1558979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Times New Roman" panose="02020603050405020304" pitchFamily="18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Context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sp>
        <p:nvSpPr>
          <p:cNvPr id="6" name="Text Placeholder 1"/>
          <p:cNvSpPr txBox="1">
            <a:spLocks/>
          </p:cNvSpPr>
          <p:nvPr/>
        </p:nvSpPr>
        <p:spPr>
          <a:xfrm>
            <a:off x="1352549" y="2152650"/>
            <a:ext cx="4981343" cy="2080684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hangingPunct="1">
              <a:buFont typeface="Wingdings" panose="05000000000000000000" pitchFamily="2" charset="2"/>
              <a:buChar char="Ø"/>
            </a:pPr>
            <a:r>
              <a:rPr lang="en-US" sz="4000" dirty="0"/>
              <a:t> Example 1: </a:t>
            </a:r>
          </a:p>
          <a:p>
            <a:pPr lvl="1" hangingPunct="1">
              <a:buFont typeface="Courier New" panose="02070309020205020404" pitchFamily="49" charset="0"/>
              <a:buChar char="o"/>
            </a:pPr>
            <a:r>
              <a:rPr lang="en-US" sz="4000" dirty="0"/>
              <a:t> Through props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474" y="4427376"/>
            <a:ext cx="6743739" cy="401043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8174" y="4441168"/>
            <a:ext cx="7056895" cy="401043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18056" y="4413585"/>
            <a:ext cx="7681159" cy="403802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5184" y="9982005"/>
            <a:ext cx="8482736" cy="1718558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9885388" y="11844595"/>
            <a:ext cx="4326827" cy="6192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69850">
              <a:lnSpc>
                <a:spcPct val="107000"/>
              </a:lnSpc>
              <a:spcAft>
                <a:spcPts val="800"/>
              </a:spcAft>
            </a:pPr>
            <a:r>
              <a:rPr lang="en-US" b="0" i="1" dirty="0">
                <a:latin typeface="Times New Roman" panose="02020603050405020304" pitchFamily="18" charset="0"/>
                <a:ea typeface="MS Mincho" panose="02020609040205080304" pitchFamily="49" charset="-128"/>
              </a:rPr>
              <a:t>Send data through props</a:t>
            </a:r>
            <a:endParaRPr lang="en-US" b="0" dirty="0">
              <a:latin typeface="Times New Roman" panose="02020603050405020304" pitchFamily="18" charset="0"/>
              <a:ea typeface="MS Mincho" panose="02020609040205080304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014771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xmlns="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1558979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Times New Roman" panose="02020603050405020304" pitchFamily="18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Context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sp>
        <p:nvSpPr>
          <p:cNvPr id="6" name="Text Placeholder 1"/>
          <p:cNvSpPr txBox="1">
            <a:spLocks/>
          </p:cNvSpPr>
          <p:nvPr/>
        </p:nvSpPr>
        <p:spPr>
          <a:xfrm>
            <a:off x="609841" y="2378342"/>
            <a:ext cx="6482335" cy="2385609"/>
          </a:xfrm>
          <a:prstGeom prst="rect">
            <a:avLst/>
          </a:prstGeom>
        </p:spPr>
        <p:txBody>
          <a:bodyPr>
            <a:no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hangingPunct="1">
              <a:buFont typeface="Wingdings" panose="05000000000000000000" pitchFamily="2" charset="2"/>
              <a:buChar char="Ø"/>
            </a:pPr>
            <a:r>
              <a:rPr lang="en-US" sz="4000" dirty="0"/>
              <a:t> Example 1: </a:t>
            </a:r>
          </a:p>
          <a:p>
            <a:pPr lvl="1" hangingPunct="1">
              <a:buFont typeface="Courier New" panose="02070309020205020404" pitchFamily="49" charset="0"/>
              <a:buChar char="o"/>
            </a:pPr>
            <a:r>
              <a:rPr lang="en-US" sz="4000" dirty="0"/>
              <a:t>Functional Component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6450" y="8688992"/>
            <a:ext cx="8482736" cy="1718558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9170570" y="11948825"/>
            <a:ext cx="5466561" cy="6192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69850">
              <a:lnSpc>
                <a:spcPct val="107000"/>
              </a:lnSpc>
              <a:spcAft>
                <a:spcPts val="800"/>
              </a:spcAft>
            </a:pPr>
            <a:r>
              <a:rPr lang="en-US" b="0" i="1" dirty="0">
                <a:latin typeface="Times New Roman" panose="02020603050405020304" pitchFamily="18" charset="0"/>
                <a:ea typeface="MS Mincho" panose="02020609040205080304" pitchFamily="49" charset="-128"/>
              </a:rPr>
              <a:t>Broadcast data through context</a:t>
            </a:r>
            <a:endParaRPr lang="en-US" b="0" dirty="0">
              <a:latin typeface="Times New Roman" panose="02020603050405020304" pitchFamily="18" charset="0"/>
              <a:ea typeface="MS Mincho" panose="02020609040205080304" pitchFamily="49" charset="-12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861" y="4896531"/>
            <a:ext cx="6900247" cy="201861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9517" y="1578740"/>
            <a:ext cx="7489934" cy="533641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96622" y="3276473"/>
            <a:ext cx="6867174" cy="363867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861" y="7470168"/>
            <a:ext cx="9587639" cy="4346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8008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xmlns="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1558979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Times New Roman" panose="02020603050405020304" pitchFamily="18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Context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sp>
        <p:nvSpPr>
          <p:cNvPr id="6" name="Text Placeholder 1"/>
          <p:cNvSpPr txBox="1">
            <a:spLocks/>
          </p:cNvSpPr>
          <p:nvPr/>
        </p:nvSpPr>
        <p:spPr>
          <a:xfrm>
            <a:off x="1200149" y="2387151"/>
            <a:ext cx="8846675" cy="2229454"/>
          </a:xfrm>
          <a:prstGeom prst="rect">
            <a:avLst/>
          </a:prstGeom>
        </p:spPr>
        <p:txBody>
          <a:bodyPr>
            <a:no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hangingPunct="1">
              <a:buFont typeface="Wingdings" panose="05000000000000000000" pitchFamily="2" charset="2"/>
              <a:buChar char="Ø"/>
            </a:pPr>
            <a:r>
              <a:rPr lang="en-US" sz="4000" dirty="0"/>
              <a:t> Example 1: </a:t>
            </a:r>
          </a:p>
          <a:p>
            <a:pPr lvl="1" hangingPunct="1">
              <a:buFont typeface="Courier New" panose="02070309020205020404" pitchFamily="49" charset="0"/>
              <a:buChar char="o"/>
            </a:pPr>
            <a:r>
              <a:rPr lang="en-US" sz="4000" dirty="0"/>
              <a:t>Class component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38588" y="4873533"/>
            <a:ext cx="9985100" cy="604361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5463" y="5583909"/>
            <a:ext cx="10198231" cy="462286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794708" y="10293038"/>
            <a:ext cx="3959738" cy="5837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69850">
              <a:lnSpc>
                <a:spcPct val="107000"/>
              </a:lnSpc>
              <a:spcAft>
                <a:spcPts val="800"/>
              </a:spcAft>
            </a:pPr>
            <a:r>
              <a:rPr lang="en-US" b="0" i="1" dirty="0">
                <a:latin typeface="Times New Roman" panose="02020603050405020304" pitchFamily="18" charset="0"/>
                <a:ea typeface="MS Mincho" panose="02020609040205080304" pitchFamily="49" charset="-128"/>
              </a:rPr>
              <a:t>Functional component</a:t>
            </a:r>
            <a:endParaRPr lang="en-US" b="0" dirty="0">
              <a:latin typeface="Times New Roman" panose="02020603050405020304" pitchFamily="18" charset="0"/>
              <a:ea typeface="MS Mincho" panose="02020609040205080304" pitchFamily="49" charset="-128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6893074" y="10993346"/>
            <a:ext cx="3073277" cy="5837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69850">
              <a:lnSpc>
                <a:spcPct val="107000"/>
              </a:lnSpc>
              <a:spcAft>
                <a:spcPts val="800"/>
              </a:spcAft>
            </a:pPr>
            <a:r>
              <a:rPr lang="en-US" b="0" i="1" dirty="0">
                <a:latin typeface="Times New Roman" panose="02020603050405020304" pitchFamily="18" charset="0"/>
                <a:ea typeface="MS Mincho" panose="02020609040205080304" pitchFamily="49" charset="-128"/>
              </a:rPr>
              <a:t>Class component</a:t>
            </a:r>
            <a:endParaRPr lang="en-US" b="0" dirty="0">
              <a:latin typeface="Times New Roman" panose="02020603050405020304" pitchFamily="18" charset="0"/>
              <a:ea typeface="MS Mincho" panose="02020609040205080304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435423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xmlns="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1845945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Times New Roman" panose="02020603050405020304" pitchFamily="18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 smtClean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Testing System Assignment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sp>
        <p:nvSpPr>
          <p:cNvPr id="9" name="Text Placeholder 1"/>
          <p:cNvSpPr txBox="1">
            <a:spLocks/>
          </p:cNvSpPr>
          <p:nvPr/>
        </p:nvSpPr>
        <p:spPr>
          <a:xfrm>
            <a:off x="1975853" y="2403108"/>
            <a:ext cx="5643918" cy="891354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hangingPunct="1">
              <a:buFont typeface="Wingdings" panose="05000000000000000000" pitchFamily="2" charset="2"/>
              <a:buChar char="Ø"/>
            </a:pPr>
            <a:r>
              <a:rPr lang="en-US" dirty="0"/>
              <a:t> </a:t>
            </a:r>
            <a:r>
              <a:rPr lang="en-US" dirty="0" smtClean="0"/>
              <a:t>Self-practice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25684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ja-JP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Agenda</a:t>
            </a:r>
          </a:p>
        </p:txBody>
      </p:sp>
      <p:sp>
        <p:nvSpPr>
          <p:cNvPr id="3" name="Rectangle 2"/>
          <p:cNvSpPr/>
          <p:nvPr/>
        </p:nvSpPr>
        <p:spPr>
          <a:xfrm>
            <a:off x="8898777" y="13198291"/>
            <a:ext cx="668804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200" b="0" dirty="0">
                <a:solidFill>
                  <a:schemeClr val="bg1"/>
                </a:solidFill>
                <a:latin typeface="Meiryo" charset="-128"/>
                <a:ea typeface="Meiryo" charset="-128"/>
                <a:cs typeface="Meiryo" charset="-128"/>
              </a:rPr>
              <a:t>Copyright </a:t>
            </a:r>
            <a:r>
              <a:rPr lang="en-GB" sz="2200" b="0" i="1" dirty="0">
                <a:solidFill>
                  <a:schemeClr val="bg1"/>
                </a:solidFill>
                <a:latin typeface="Meiryo" charset="-128"/>
                <a:ea typeface="Meiryo" charset="-128"/>
                <a:cs typeface="Meiryo" charset="-128"/>
              </a:rPr>
              <a:t>© </a:t>
            </a:r>
            <a:r>
              <a:rPr lang="en-GB" sz="2200" b="0" dirty="0">
                <a:solidFill>
                  <a:schemeClr val="bg1"/>
                </a:solidFill>
                <a:latin typeface="Meiryo" charset="-128"/>
                <a:ea typeface="Meiryo" charset="-128"/>
                <a:cs typeface="Meiryo" charset="-128"/>
              </a:rPr>
              <a:t>VTI Academy All Rights Reserved 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xmlns="" id="{BDE6175F-EC54-41CE-AC36-9254032B4CC2}"/>
              </a:ext>
            </a:extLst>
          </p:cNvPr>
          <p:cNvSpPr txBox="1">
            <a:spLocks/>
          </p:cNvSpPr>
          <p:nvPr/>
        </p:nvSpPr>
        <p:spPr bwMode="auto">
          <a:xfrm>
            <a:off x="1845217" y="3116480"/>
            <a:ext cx="21401314" cy="93290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SzPct val="60000"/>
              <a:buFont typeface="Wingdings" panose="05000000000000000000" pitchFamily="2" charset="2"/>
              <a:buChar char="q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Times New Roman" panose="02020603050405020304" pitchFamily="18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Times New Roman" panose="02020603050405020304" pitchFamily="18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Times New Roman" panose="02020603050405020304" pitchFamily="18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Times New Roman" panose="02020603050405020304" pitchFamily="18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defTabSz="914400">
              <a:defRPr/>
            </a:pPr>
            <a:r>
              <a:rPr lang="en-US" altLang="en-US" sz="6600" b="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Share Data Between Components</a:t>
            </a:r>
          </a:p>
          <a:p>
            <a:pPr lvl="0" defTabSz="914400">
              <a:defRPr/>
            </a:pPr>
            <a:r>
              <a:rPr lang="en-US" altLang="en-US" sz="6600" b="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Container &amp; UI Component</a:t>
            </a:r>
          </a:p>
          <a:p>
            <a:pPr lvl="0" defTabSz="914400">
              <a:defRPr/>
            </a:pPr>
            <a:r>
              <a:rPr lang="en-US" altLang="en-US" sz="6600" b="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Router</a:t>
            </a:r>
          </a:p>
          <a:p>
            <a:pPr lvl="0" defTabSz="914400">
              <a:defRPr/>
            </a:pPr>
            <a:r>
              <a:rPr lang="en-US" altLang="en-US" sz="6600" b="0" noProof="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Assignments</a:t>
            </a:r>
            <a:endParaRPr kumimoji="0" lang="en-US" altLang="en-US" sz="66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3794139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xmlns="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1558979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Times New Roman" panose="02020603050405020304" pitchFamily="18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Context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sp>
        <p:nvSpPr>
          <p:cNvPr id="6" name="Text Placeholder 1"/>
          <p:cNvSpPr txBox="1">
            <a:spLocks/>
          </p:cNvSpPr>
          <p:nvPr/>
        </p:nvSpPr>
        <p:spPr>
          <a:xfrm>
            <a:off x="1200150" y="2387150"/>
            <a:ext cx="10687050" cy="7995099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hangingPunct="1">
              <a:buFont typeface="Wingdings" panose="05000000000000000000" pitchFamily="2" charset="2"/>
              <a:buChar char="Ø"/>
            </a:pPr>
            <a:r>
              <a:rPr lang="en-US" dirty="0"/>
              <a:t> Components</a:t>
            </a:r>
          </a:p>
          <a:p>
            <a:pPr lvl="1" hangingPunct="1">
              <a:buFont typeface="Courier New" panose="02070309020205020404" pitchFamily="49" charset="0"/>
              <a:buChar char="o"/>
            </a:pPr>
            <a:r>
              <a:rPr lang="en-US" dirty="0"/>
              <a:t> Context</a:t>
            </a:r>
          </a:p>
          <a:p>
            <a:pPr lvl="1" hangingPunct="1">
              <a:buFont typeface="Courier New" panose="02070309020205020404" pitchFamily="49" charset="0"/>
              <a:buChar char="o"/>
            </a:pPr>
            <a:r>
              <a:rPr lang="en-US" dirty="0"/>
              <a:t> Provider</a:t>
            </a:r>
          </a:p>
          <a:p>
            <a:pPr lvl="1" hangingPunct="1">
              <a:buFont typeface="Courier New" panose="02070309020205020404" pitchFamily="49" charset="0"/>
              <a:buChar char="o"/>
            </a:pPr>
            <a:r>
              <a:rPr lang="en-US" dirty="0"/>
              <a:t> Consumer</a:t>
            </a:r>
          </a:p>
          <a:p>
            <a:pPr lvl="1" hangingPunct="1">
              <a:buFont typeface="Courier New" panose="02070309020205020404" pitchFamily="49" charset="0"/>
              <a:buChar char="o"/>
            </a:pPr>
            <a:r>
              <a:rPr lang="en-US" dirty="0"/>
              <a:t> </a:t>
            </a:r>
            <a:r>
              <a:rPr lang="en-US" dirty="0" err="1"/>
              <a:t>Class.contextType</a:t>
            </a:r>
            <a:endParaRPr lang="en-US" dirty="0"/>
          </a:p>
          <a:p>
            <a:pPr lvl="1" hangingPunct="1">
              <a:buFont typeface="Courier New" panose="02070309020205020404" pitchFamily="49" charset="0"/>
              <a:buChar char="o"/>
            </a:pPr>
            <a:r>
              <a:rPr lang="en-US" dirty="0"/>
              <a:t> </a:t>
            </a:r>
            <a:r>
              <a:rPr lang="en-US" dirty="0" err="1"/>
              <a:t>Context.displayname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10394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xmlns="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1558979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Times New Roman" panose="02020603050405020304" pitchFamily="18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 err="1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Class.contextType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sp>
        <p:nvSpPr>
          <p:cNvPr id="6" name="Text Placeholder 1"/>
          <p:cNvSpPr txBox="1">
            <a:spLocks/>
          </p:cNvSpPr>
          <p:nvPr/>
        </p:nvSpPr>
        <p:spPr>
          <a:xfrm>
            <a:off x="1200150" y="2387150"/>
            <a:ext cx="10687050" cy="7995099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hangingPunct="1">
              <a:buFont typeface="Wingdings" panose="05000000000000000000" pitchFamily="2" charset="2"/>
              <a:buChar char="Ø"/>
            </a:pPr>
            <a:r>
              <a:rPr lang="en-US" dirty="0"/>
              <a:t> 2 ways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5744" y="4110037"/>
            <a:ext cx="10362787" cy="627221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94232" y="4110036"/>
            <a:ext cx="10306386" cy="627221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190730" y="10528011"/>
            <a:ext cx="325281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1" dirty="0" err="1">
                <a:latin typeface="Times New Roman" panose="02020603050405020304" pitchFamily="18" charset="0"/>
                <a:ea typeface="MS Mincho" panose="02020609040205080304" pitchFamily="49" charset="-128"/>
              </a:rPr>
              <a:t>Class.contextType</a:t>
            </a:r>
            <a:endParaRPr lang="en-US" b="0" i="1" dirty="0"/>
          </a:p>
        </p:txBody>
      </p:sp>
      <p:sp>
        <p:nvSpPr>
          <p:cNvPr id="7" name="Rectangle 6"/>
          <p:cNvSpPr/>
          <p:nvPr/>
        </p:nvSpPr>
        <p:spPr>
          <a:xfrm>
            <a:off x="15700149" y="10547060"/>
            <a:ext cx="428033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1" dirty="0">
                <a:latin typeface="Times New Roman" panose="02020603050405020304" pitchFamily="18" charset="0"/>
                <a:ea typeface="MS Mincho" panose="02020609040205080304" pitchFamily="49" charset="-128"/>
              </a:rPr>
              <a:t>public class fields syntax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25619529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xmlns="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1558979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Times New Roman" panose="02020603050405020304" pitchFamily="18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vi-VN" altLang="en-US" sz="6000" kern="1200" dirty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Context.displayname</a:t>
            </a:r>
          </a:p>
        </p:txBody>
      </p:sp>
      <p:sp>
        <p:nvSpPr>
          <p:cNvPr id="7" name="Rectangle 6"/>
          <p:cNvSpPr/>
          <p:nvPr/>
        </p:nvSpPr>
        <p:spPr>
          <a:xfrm>
            <a:off x="7880252" y="11271027"/>
            <a:ext cx="878477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1" dirty="0">
                <a:latin typeface="Times New Roman" panose="02020603050405020304" pitchFamily="18" charset="0"/>
                <a:ea typeface="MS Mincho" panose="02020609040205080304" pitchFamily="49" charset="-128"/>
              </a:rPr>
              <a:t>React Developer Tools is used to display the context</a:t>
            </a:r>
            <a:endParaRPr lang="en-US" b="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2121" y="5789012"/>
            <a:ext cx="15560791" cy="5399327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1443" y="2560870"/>
            <a:ext cx="7722394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6570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xmlns="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1558979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Times New Roman" panose="02020603050405020304" pitchFamily="18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Context and State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sp>
        <p:nvSpPr>
          <p:cNvPr id="5" name="Text Placeholder 1"/>
          <p:cNvSpPr txBox="1">
            <a:spLocks/>
          </p:cNvSpPr>
          <p:nvPr/>
        </p:nvSpPr>
        <p:spPr>
          <a:xfrm>
            <a:off x="1399303" y="2234751"/>
            <a:ext cx="20256738" cy="2672530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hangingPunct="1">
              <a:buFont typeface="Wingdings" panose="05000000000000000000" pitchFamily="2" charset="2"/>
              <a:buChar char="Ø"/>
            </a:pPr>
            <a:r>
              <a:rPr lang="en-US" dirty="0"/>
              <a:t> When state changes, all the Consumer in the Component tree will re-render</a:t>
            </a:r>
          </a:p>
          <a:p>
            <a:pPr hangingPunct="1">
              <a:buFont typeface="Wingdings" panose="05000000000000000000" pitchFamily="2" charset="2"/>
              <a:buChar char="Ø"/>
            </a:pPr>
            <a:r>
              <a:rPr lang="en-US" dirty="0"/>
              <a:t> Example 2: Change Themes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150" y="5383195"/>
            <a:ext cx="10954228" cy="484665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8095" y="3666742"/>
            <a:ext cx="9927668" cy="8849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4436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xmlns="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1558979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Times New Roman" panose="02020603050405020304" pitchFamily="18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Context and State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sp>
        <p:nvSpPr>
          <p:cNvPr id="5" name="Text Placeholder 1"/>
          <p:cNvSpPr txBox="1">
            <a:spLocks/>
          </p:cNvSpPr>
          <p:nvPr/>
        </p:nvSpPr>
        <p:spPr>
          <a:xfrm>
            <a:off x="961153" y="2006151"/>
            <a:ext cx="9478248" cy="1232350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hangingPunct="1">
              <a:buFont typeface="Wingdings" panose="05000000000000000000" pitchFamily="2" charset="2"/>
              <a:buChar char="Ø"/>
            </a:pPr>
            <a:r>
              <a:rPr lang="en-US" dirty="0"/>
              <a:t>Example 2: Change Themes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7597" y="3973727"/>
            <a:ext cx="6307960" cy="384809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175" y="3184203"/>
            <a:ext cx="15788066" cy="542714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1779" y="9385487"/>
            <a:ext cx="6356250" cy="303869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0155" y="9346577"/>
            <a:ext cx="6452411" cy="3038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9880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xmlns="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1845945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Times New Roman" panose="02020603050405020304" pitchFamily="18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 smtClean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Testing System Assignment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sp>
        <p:nvSpPr>
          <p:cNvPr id="9" name="Text Placeholder 1"/>
          <p:cNvSpPr txBox="1">
            <a:spLocks/>
          </p:cNvSpPr>
          <p:nvPr/>
        </p:nvSpPr>
        <p:spPr>
          <a:xfrm>
            <a:off x="1975853" y="2403108"/>
            <a:ext cx="5643918" cy="891354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hangingPunct="1">
              <a:buFont typeface="Wingdings" panose="05000000000000000000" pitchFamily="2" charset="2"/>
              <a:buChar char="Ø"/>
            </a:pPr>
            <a:r>
              <a:rPr lang="en-US" dirty="0"/>
              <a:t> </a:t>
            </a:r>
            <a:r>
              <a:rPr lang="en-US" dirty="0" smtClean="0"/>
              <a:t>Self-practice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31288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xmlns="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1558979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Times New Roman" panose="02020603050405020304" pitchFamily="18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Update Context from Child Component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sp>
        <p:nvSpPr>
          <p:cNvPr id="5" name="Text Placeholder 1"/>
          <p:cNvSpPr txBox="1">
            <a:spLocks/>
          </p:cNvSpPr>
          <p:nvPr/>
        </p:nvSpPr>
        <p:spPr>
          <a:xfrm>
            <a:off x="961152" y="2006150"/>
            <a:ext cx="23109089" cy="3804099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hangingPunct="1">
              <a:buFont typeface="Wingdings" panose="05000000000000000000" pitchFamily="2" charset="2"/>
              <a:buChar char="Ø"/>
            </a:pPr>
            <a:r>
              <a:rPr lang="en-US" dirty="0"/>
              <a:t> Pass a function into the context to allow consumers to update</a:t>
            </a:r>
          </a:p>
          <a:p>
            <a:pPr hangingPunct="1">
              <a:buFont typeface="Wingdings" panose="05000000000000000000" pitchFamily="2" charset="2"/>
              <a:buChar char="Ø"/>
            </a:pPr>
            <a:r>
              <a:rPr lang="en-US" dirty="0"/>
              <a:t> Example 3: Change Themes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5801" y="4692570"/>
            <a:ext cx="7936645" cy="706127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5726" y="3022465"/>
            <a:ext cx="9283162" cy="9455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0797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xmlns="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1558979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Times New Roman" panose="02020603050405020304" pitchFamily="18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Update Context from Child Component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sp>
        <p:nvSpPr>
          <p:cNvPr id="5" name="Text Placeholder 1"/>
          <p:cNvSpPr txBox="1">
            <a:spLocks/>
          </p:cNvSpPr>
          <p:nvPr/>
        </p:nvSpPr>
        <p:spPr>
          <a:xfrm>
            <a:off x="961153" y="2222720"/>
            <a:ext cx="8792448" cy="1156150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hangingPunct="1">
              <a:buFont typeface="Wingdings" panose="05000000000000000000" pitchFamily="2" charset="2"/>
              <a:buChar char="Ø"/>
            </a:pPr>
            <a:r>
              <a:rPr lang="en-US" dirty="0"/>
              <a:t> Example 3: Change Themes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315" y="4114801"/>
            <a:ext cx="7931792" cy="483869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5806" y="4114801"/>
            <a:ext cx="14681590" cy="5295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8601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xmlns="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1558979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Times New Roman" panose="02020603050405020304" pitchFamily="18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Consuming multiple Contexts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sp>
        <p:nvSpPr>
          <p:cNvPr id="5" name="Text Placeholder 1"/>
          <p:cNvSpPr txBox="1">
            <a:spLocks/>
          </p:cNvSpPr>
          <p:nvPr/>
        </p:nvSpPr>
        <p:spPr>
          <a:xfrm>
            <a:off x="961152" y="2006151"/>
            <a:ext cx="20165298" cy="2927800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hangingPunct="1">
              <a:buFont typeface="Wingdings" panose="05000000000000000000" pitchFamily="2" charset="2"/>
              <a:buChar char="Ø"/>
            </a:pPr>
            <a:r>
              <a:rPr lang="en-US" dirty="0"/>
              <a:t> Split multiple contexts to quickly re-render the Component tree</a:t>
            </a:r>
          </a:p>
          <a:p>
            <a:pPr hangingPunct="1">
              <a:buFont typeface="Wingdings" panose="05000000000000000000" pitchFamily="2" charset="2"/>
              <a:buChar char="Ø"/>
            </a:pPr>
            <a:r>
              <a:rPr lang="en-US" dirty="0"/>
              <a:t> Example 4: Change Themes + Message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360" y="4550108"/>
            <a:ext cx="7912825" cy="714659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21537" y="6658721"/>
            <a:ext cx="9101864" cy="302250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1551529" y="11749014"/>
            <a:ext cx="1462260" cy="5837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b="0" i="1" dirty="0">
                <a:latin typeface="Times New Roman" panose="02020603050405020304" pitchFamily="18" charset="0"/>
                <a:ea typeface="MS Mincho" panose="02020609040205080304" pitchFamily="49" charset="-128"/>
              </a:rPr>
              <a:t>Context</a:t>
            </a:r>
            <a:endParaRPr lang="en-US" b="0" dirty="0">
              <a:latin typeface="Times New Roman" panose="02020603050405020304" pitchFamily="18" charset="0"/>
              <a:ea typeface="MS Mincho" panose="02020609040205080304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221685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xmlns="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1558979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Times New Roman" panose="02020603050405020304" pitchFamily="18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Consuming multiple Contexts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sp>
        <p:nvSpPr>
          <p:cNvPr id="5" name="Text Placeholder 1"/>
          <p:cNvSpPr txBox="1">
            <a:spLocks/>
          </p:cNvSpPr>
          <p:nvPr/>
        </p:nvSpPr>
        <p:spPr>
          <a:xfrm>
            <a:off x="732552" y="1809564"/>
            <a:ext cx="10979550" cy="525074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hangingPunct="1">
              <a:buFont typeface="Wingdings" panose="05000000000000000000" pitchFamily="2" charset="2"/>
              <a:buChar char="Ø"/>
            </a:pPr>
            <a:r>
              <a:rPr lang="en-US" dirty="0"/>
              <a:t> Example 4: Change Themes + Message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2907" y="2334638"/>
            <a:ext cx="8704523" cy="1033177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0321" y="5511688"/>
            <a:ext cx="6767339" cy="4210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0882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xmlns="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1558979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Times New Roman" panose="02020603050405020304" pitchFamily="18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>
                <a:solidFill>
                  <a:srgbClr val="4F81BD"/>
                </a:solidFill>
                <a:cs typeface="Tahoma" panose="020B0604030504040204" pitchFamily="34" charset="0"/>
              </a:rPr>
              <a:t>Share Data Between Components</a:t>
            </a:r>
            <a:endParaRPr lang="vi-VN" altLang="en-US" sz="6000" kern="1200" dirty="0">
              <a:solidFill>
                <a:srgbClr val="4F81BD"/>
              </a:solidFill>
              <a:cs typeface="Tahoma" panose="020B0604030504040204" pitchFamily="34" charset="0"/>
            </a:endParaRPr>
          </a:p>
        </p:txBody>
      </p:sp>
      <p:sp>
        <p:nvSpPr>
          <p:cNvPr id="10" name="Text Placeholder 1"/>
          <p:cNvSpPr txBox="1">
            <a:spLocks/>
          </p:cNvSpPr>
          <p:nvPr/>
        </p:nvSpPr>
        <p:spPr>
          <a:xfrm>
            <a:off x="1911648" y="2110214"/>
            <a:ext cx="7537152" cy="4538236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hangingPunct="1">
              <a:buFont typeface="Wingdings" panose="05000000000000000000" pitchFamily="2" charset="2"/>
              <a:buChar char="Ø"/>
            </a:pPr>
            <a:r>
              <a:rPr lang="en-US" dirty="0"/>
              <a:t> Composition</a:t>
            </a:r>
          </a:p>
          <a:p>
            <a:pPr hangingPunct="1">
              <a:buFont typeface="Wingdings" panose="05000000000000000000" pitchFamily="2" charset="2"/>
              <a:buChar char="Ø"/>
            </a:pPr>
            <a:r>
              <a:rPr lang="en-US" dirty="0"/>
              <a:t> Lifting State Up</a:t>
            </a:r>
          </a:p>
          <a:p>
            <a:pPr hangingPunct="1">
              <a:buFont typeface="Wingdings" panose="05000000000000000000" pitchFamily="2" charset="2"/>
              <a:buChar char="Ø"/>
            </a:pPr>
            <a:r>
              <a:rPr lang="en-US" dirty="0"/>
              <a:t> Context</a:t>
            </a:r>
          </a:p>
        </p:txBody>
      </p:sp>
    </p:spTree>
    <p:extLst>
      <p:ext uri="{BB962C8B-B14F-4D97-AF65-F5344CB8AC3E}">
        <p14:creationId xmlns:p14="http://schemas.microsoft.com/office/powerpoint/2010/main" val="15551021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xmlns="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1558979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Times New Roman" panose="02020603050405020304" pitchFamily="18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Consuming multiple Contexts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sp>
        <p:nvSpPr>
          <p:cNvPr id="5" name="Text Placeholder 1"/>
          <p:cNvSpPr txBox="1">
            <a:spLocks/>
          </p:cNvSpPr>
          <p:nvPr/>
        </p:nvSpPr>
        <p:spPr>
          <a:xfrm>
            <a:off x="868738" y="2053528"/>
            <a:ext cx="11524300" cy="864770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hangingPunct="1">
              <a:buFont typeface="Wingdings" panose="05000000000000000000" pitchFamily="2" charset="2"/>
              <a:buChar char="Ø"/>
            </a:pPr>
            <a:r>
              <a:rPr lang="en-US" dirty="0"/>
              <a:t> Example 4: Change Themes + Message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0735" y="3352212"/>
            <a:ext cx="20274268" cy="8805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6092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xmlns="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1558979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Times New Roman" panose="02020603050405020304" pitchFamily="18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Consuming multiple Contexts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sp>
        <p:nvSpPr>
          <p:cNvPr id="5" name="Text Placeholder 1"/>
          <p:cNvSpPr txBox="1">
            <a:spLocks/>
          </p:cNvSpPr>
          <p:nvPr/>
        </p:nvSpPr>
        <p:spPr>
          <a:xfrm>
            <a:off x="907650" y="2072101"/>
            <a:ext cx="11660486" cy="1449312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hangingPunct="1">
              <a:buFont typeface="Wingdings" panose="05000000000000000000" pitchFamily="2" charset="2"/>
              <a:buChar char="Ø"/>
            </a:pPr>
            <a:r>
              <a:rPr lang="en-US" dirty="0"/>
              <a:t> Example 4: Change Themes + Message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3902" y="5207682"/>
            <a:ext cx="8790563" cy="249662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68136" y="5207682"/>
            <a:ext cx="8875897" cy="2496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4808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xmlns="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1845945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Times New Roman" panose="02020603050405020304" pitchFamily="18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 smtClean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Testing System Assignment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sp>
        <p:nvSpPr>
          <p:cNvPr id="9" name="Text Placeholder 1"/>
          <p:cNvSpPr txBox="1">
            <a:spLocks/>
          </p:cNvSpPr>
          <p:nvPr/>
        </p:nvSpPr>
        <p:spPr>
          <a:xfrm>
            <a:off x="1975853" y="2403108"/>
            <a:ext cx="5643918" cy="891354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hangingPunct="1">
              <a:buFont typeface="Wingdings" panose="05000000000000000000" pitchFamily="2" charset="2"/>
              <a:buChar char="Ø"/>
            </a:pPr>
            <a:r>
              <a:rPr lang="en-US" dirty="0"/>
              <a:t> </a:t>
            </a:r>
            <a:r>
              <a:rPr lang="en-US" dirty="0" smtClean="0"/>
              <a:t>Self-practice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8390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xmlns="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1558979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Times New Roman" panose="02020603050405020304" pitchFamily="18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Container &amp; UI Component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sp>
        <p:nvSpPr>
          <p:cNvPr id="6" name="Text Placeholder 1"/>
          <p:cNvSpPr txBox="1">
            <a:spLocks/>
          </p:cNvSpPr>
          <p:nvPr/>
        </p:nvSpPr>
        <p:spPr>
          <a:xfrm>
            <a:off x="1413145" y="2457327"/>
            <a:ext cx="21544131" cy="9715623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hangingPunct="1">
              <a:buFont typeface="Wingdings" panose="05000000000000000000" pitchFamily="2" charset="2"/>
              <a:buChar char="Ø"/>
            </a:pPr>
            <a:r>
              <a:rPr lang="en-US" dirty="0"/>
              <a:t> </a:t>
            </a:r>
            <a:r>
              <a:rPr lang="en-US" b="1" dirty="0"/>
              <a:t>Container</a:t>
            </a:r>
          </a:p>
          <a:p>
            <a:pPr lvl="1" hangingPunct="1">
              <a:buFont typeface="Courier New" panose="02070309020205020404" pitchFamily="49" charset="0"/>
              <a:buChar char="o"/>
            </a:pPr>
            <a:r>
              <a:rPr lang="en-US" dirty="0"/>
              <a:t> Manage data &amp; logic, call API</a:t>
            </a:r>
          </a:p>
          <a:p>
            <a:pPr lvl="1" hangingPunct="1">
              <a:buFont typeface="Courier New" panose="02070309020205020404" pitchFamily="49" charset="0"/>
              <a:buChar char="o"/>
            </a:pPr>
            <a:r>
              <a:rPr lang="en-US" dirty="0"/>
              <a:t> Don’t care how to render UI, only care what render</a:t>
            </a:r>
          </a:p>
          <a:p>
            <a:pPr lvl="1" hangingPunct="1">
              <a:buFont typeface="Courier New" panose="02070309020205020404" pitchFamily="49" charset="0"/>
              <a:buChar char="o"/>
            </a:pPr>
            <a:r>
              <a:rPr lang="en-US" dirty="0"/>
              <a:t> Contain &amp; Manage child components, </a:t>
            </a:r>
          </a:p>
          <a:p>
            <a:pPr lvl="1" hangingPunct="1">
              <a:buFont typeface="Courier New" panose="02070309020205020404" pitchFamily="49" charset="0"/>
              <a:buChar char="o"/>
            </a:pPr>
            <a:r>
              <a:rPr lang="en-US" dirty="0"/>
              <a:t> Contain child containers</a:t>
            </a:r>
          </a:p>
          <a:p>
            <a:pPr lvl="1" hangingPunct="1">
              <a:buFont typeface="Courier New" panose="02070309020205020404" pitchFamily="49" charset="0"/>
              <a:buChar char="o"/>
            </a:pPr>
            <a:endParaRPr lang="en-US" dirty="0"/>
          </a:p>
          <a:p>
            <a:pPr lvl="1" hangingPunct="1">
              <a:buFont typeface="Courier New" panose="02070309020205020404" pitchFamily="49" charset="0"/>
              <a:buChar char="o"/>
            </a:pPr>
            <a:r>
              <a:rPr lang="en-US" dirty="0"/>
              <a:t>Other names: Class Component, </a:t>
            </a:r>
            <a:r>
              <a:rPr lang="en-US" dirty="0" err="1"/>
              <a:t>StatefulComponent</a:t>
            </a:r>
            <a:r>
              <a:rPr lang="en-US" dirty="0"/>
              <a:t>, </a:t>
            </a:r>
            <a:r>
              <a:rPr lang="en-US" dirty="0" err="1"/>
              <a:t>SmartComponent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89940" y="3397183"/>
            <a:ext cx="6886883" cy="5785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7053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xmlns="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1558979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Times New Roman" panose="02020603050405020304" pitchFamily="18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Container &amp; UI Component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sp>
        <p:nvSpPr>
          <p:cNvPr id="6" name="Text Placeholder 1"/>
          <p:cNvSpPr txBox="1">
            <a:spLocks/>
          </p:cNvSpPr>
          <p:nvPr/>
        </p:nvSpPr>
        <p:spPr>
          <a:xfrm>
            <a:off x="1413146" y="2457328"/>
            <a:ext cx="22808726" cy="9935710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hangingPunct="1">
              <a:buFont typeface="Wingdings" panose="05000000000000000000" pitchFamily="2" charset="2"/>
              <a:buChar char="Ø"/>
            </a:pPr>
            <a:r>
              <a:rPr lang="en-US" b="1" dirty="0"/>
              <a:t> UI Component</a:t>
            </a:r>
          </a:p>
          <a:p>
            <a:pPr lvl="1" hangingPunct="1">
              <a:buFont typeface="Courier New" panose="02070309020205020404" pitchFamily="49" charset="0"/>
              <a:buChar char="o"/>
            </a:pPr>
            <a:r>
              <a:rPr lang="en-US" dirty="0"/>
              <a:t>Display UI</a:t>
            </a:r>
          </a:p>
          <a:p>
            <a:pPr lvl="1" hangingPunct="1">
              <a:buFont typeface="Courier New" panose="02070309020205020404" pitchFamily="49" charset="0"/>
              <a:buChar char="o"/>
            </a:pPr>
            <a:r>
              <a:rPr lang="en-US" dirty="0"/>
              <a:t>Can handle local logic</a:t>
            </a:r>
          </a:p>
          <a:p>
            <a:pPr lvl="1" hangingPunct="1">
              <a:buFont typeface="Courier New" panose="02070309020205020404" pitchFamily="49" charset="0"/>
              <a:buChar char="o"/>
            </a:pPr>
            <a:r>
              <a:rPr lang="en-US" dirty="0"/>
              <a:t>Reusable</a:t>
            </a:r>
          </a:p>
          <a:p>
            <a:pPr lvl="1" hangingPunct="1">
              <a:buFont typeface="Courier New" panose="02070309020205020404" pitchFamily="49" charset="0"/>
              <a:buChar char="o"/>
            </a:pPr>
            <a:endParaRPr lang="en-US" dirty="0"/>
          </a:p>
          <a:p>
            <a:pPr lvl="1" hangingPunct="1">
              <a:buFont typeface="Courier New" panose="02070309020205020404" pitchFamily="49" charset="0"/>
              <a:buChar char="o"/>
            </a:pPr>
            <a:r>
              <a:rPr lang="en-US" dirty="0"/>
              <a:t>Other names: Functional Component, Stateless </a:t>
            </a:r>
            <a:r>
              <a:rPr lang="en-US" dirty="0" smtClean="0"/>
              <a:t>Component, </a:t>
            </a:r>
            <a:r>
              <a:rPr lang="en-US" dirty="0"/>
              <a:t>Dump Component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36467" y="2457328"/>
            <a:ext cx="6342434" cy="5153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9892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xmlns="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1558979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Times New Roman" panose="02020603050405020304" pitchFamily="18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Container &amp; UI Component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sp>
        <p:nvSpPr>
          <p:cNvPr id="6" name="Text Placeholder 1"/>
          <p:cNvSpPr txBox="1">
            <a:spLocks/>
          </p:cNvSpPr>
          <p:nvPr/>
        </p:nvSpPr>
        <p:spPr>
          <a:xfrm>
            <a:off x="1413146" y="2457328"/>
            <a:ext cx="6116063" cy="1608834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hangingPunct="1">
              <a:buFont typeface="Wingdings" panose="05000000000000000000" pitchFamily="2" charset="2"/>
              <a:buChar char="Ø"/>
            </a:pPr>
            <a:r>
              <a:rPr lang="en-US" b="1" dirty="0"/>
              <a:t> </a:t>
            </a:r>
            <a:r>
              <a:rPr lang="en-US" dirty="0"/>
              <a:t>Example 1: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144" y="4066162"/>
            <a:ext cx="8350065" cy="390413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5791" y="4066161"/>
            <a:ext cx="6847435" cy="762648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12808" y="2032015"/>
            <a:ext cx="6589292" cy="999137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311698" y="7979464"/>
            <a:ext cx="270458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1" dirty="0">
                <a:latin typeface="Times New Roman" panose="02020603050405020304" pitchFamily="18" charset="0"/>
                <a:ea typeface="MS Mincho" panose="02020609040205080304" pitchFamily="49" charset="-128"/>
              </a:rPr>
              <a:t>UI Component</a:t>
            </a:r>
            <a:endParaRPr lang="en-US" b="0" dirty="0"/>
          </a:p>
        </p:txBody>
      </p:sp>
      <p:sp>
        <p:nvSpPr>
          <p:cNvPr id="9" name="Rectangle 8"/>
          <p:cNvSpPr/>
          <p:nvPr/>
        </p:nvSpPr>
        <p:spPr>
          <a:xfrm>
            <a:off x="11527214" y="11692646"/>
            <a:ext cx="270458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1" dirty="0">
                <a:latin typeface="Times New Roman" panose="02020603050405020304" pitchFamily="18" charset="0"/>
                <a:ea typeface="MS Mincho" panose="02020609040205080304" pitchFamily="49" charset="-128"/>
              </a:rPr>
              <a:t>UI Component</a:t>
            </a:r>
            <a:endParaRPr lang="en-US" b="0" dirty="0"/>
          </a:p>
        </p:txBody>
      </p:sp>
      <p:sp>
        <p:nvSpPr>
          <p:cNvPr id="10" name="Rectangle 9"/>
          <p:cNvSpPr/>
          <p:nvPr/>
        </p:nvSpPr>
        <p:spPr>
          <a:xfrm>
            <a:off x="19676915" y="11984476"/>
            <a:ext cx="185018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1" dirty="0">
                <a:latin typeface="Times New Roman" panose="02020603050405020304" pitchFamily="18" charset="0"/>
                <a:ea typeface="MS Mincho" panose="02020609040205080304" pitchFamily="49" charset="-128"/>
              </a:rPr>
              <a:t>Container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21627864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xmlns="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1558979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Times New Roman" panose="02020603050405020304" pitchFamily="18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Container &amp; UI Component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sp>
        <p:nvSpPr>
          <p:cNvPr id="6" name="Text Placeholder 1"/>
          <p:cNvSpPr txBox="1">
            <a:spLocks/>
          </p:cNvSpPr>
          <p:nvPr/>
        </p:nvSpPr>
        <p:spPr>
          <a:xfrm>
            <a:off x="1413146" y="2457328"/>
            <a:ext cx="6116063" cy="1608834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hangingPunct="1">
              <a:buFont typeface="Wingdings" panose="05000000000000000000" pitchFamily="2" charset="2"/>
              <a:buChar char="Ø"/>
            </a:pPr>
            <a:r>
              <a:rPr lang="en-US" b="1" dirty="0"/>
              <a:t> </a:t>
            </a:r>
            <a:r>
              <a:rPr lang="en-US" dirty="0"/>
              <a:t>Example 1: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8074" y="4718736"/>
            <a:ext cx="16238706" cy="4483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7560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xmlns="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1558979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Times New Roman" panose="02020603050405020304" pitchFamily="18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Container &amp; UI Component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sp>
        <p:nvSpPr>
          <p:cNvPr id="6" name="Text Placeholder 1"/>
          <p:cNvSpPr txBox="1">
            <a:spLocks/>
          </p:cNvSpPr>
          <p:nvPr/>
        </p:nvSpPr>
        <p:spPr>
          <a:xfrm>
            <a:off x="1413146" y="2457328"/>
            <a:ext cx="6116063" cy="1608834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hangingPunct="1">
              <a:buFont typeface="Wingdings" panose="05000000000000000000" pitchFamily="2" charset="2"/>
              <a:buChar char="Ø"/>
            </a:pPr>
            <a:r>
              <a:rPr lang="en-US" b="1" dirty="0"/>
              <a:t> </a:t>
            </a:r>
            <a:r>
              <a:rPr lang="en-US" dirty="0"/>
              <a:t>Example 2:</a:t>
            </a:r>
          </a:p>
        </p:txBody>
      </p:sp>
      <p:sp>
        <p:nvSpPr>
          <p:cNvPr id="10" name="Rectangle 9"/>
          <p:cNvSpPr/>
          <p:nvPr/>
        </p:nvSpPr>
        <p:spPr>
          <a:xfrm>
            <a:off x="8995045" y="12062765"/>
            <a:ext cx="185018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1" dirty="0">
                <a:latin typeface="Times New Roman" panose="02020603050405020304" pitchFamily="18" charset="0"/>
                <a:ea typeface="MS Mincho" panose="02020609040205080304" pitchFamily="49" charset="-128"/>
              </a:rPr>
              <a:t>Container</a:t>
            </a:r>
            <a:endParaRPr lang="en-US" b="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2878" y="1615315"/>
            <a:ext cx="5325705" cy="1044744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14477" y="4206108"/>
            <a:ext cx="6019410" cy="5265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495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xmlns="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1558979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Times New Roman" panose="02020603050405020304" pitchFamily="18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 smtClean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Testing System Assignment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sp>
        <p:nvSpPr>
          <p:cNvPr id="6" name="Text Placeholder 1"/>
          <p:cNvSpPr txBox="1">
            <a:spLocks/>
          </p:cNvSpPr>
          <p:nvPr/>
        </p:nvSpPr>
        <p:spPr>
          <a:xfrm>
            <a:off x="1413146" y="2457328"/>
            <a:ext cx="12373192" cy="1608834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hangingPunct="1">
              <a:buFont typeface="Wingdings" panose="05000000000000000000" pitchFamily="2" charset="2"/>
              <a:buChar char="Ø"/>
            </a:pPr>
            <a:r>
              <a:rPr lang="en-US" b="1" dirty="0"/>
              <a:t> </a:t>
            </a:r>
            <a:r>
              <a:rPr lang="fr-FR" dirty="0" err="1"/>
              <a:t>Exercise</a:t>
            </a:r>
            <a:r>
              <a:rPr lang="fr-FR" dirty="0"/>
              <a:t> 3: Container &amp; UI Component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6753" y="3261746"/>
            <a:ext cx="6640716" cy="778887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0823" y="4066162"/>
            <a:ext cx="8140412" cy="558367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8610470" y="11111240"/>
            <a:ext cx="719620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1" u="sng" dirty="0">
                <a:solidFill>
                  <a:srgbClr val="0563C1"/>
                </a:solidFill>
                <a:latin typeface="Times New Roman" panose="02020603050405020304" pitchFamily="18" charset="0"/>
                <a:ea typeface="MS Mincho" panose="02020609040205080304" pitchFamily="49" charset="-128"/>
                <a:hlinkClick r:id="rId4"/>
              </a:rPr>
              <a:t>https://codesandbox.io/embed/x8omy0p9z</a:t>
            </a:r>
            <a:endParaRPr lang="en-US" b="0" dirty="0"/>
          </a:p>
        </p:txBody>
      </p:sp>
      <p:sp>
        <p:nvSpPr>
          <p:cNvPr id="8" name="Rectangle 7"/>
          <p:cNvSpPr/>
          <p:nvPr/>
        </p:nvSpPr>
        <p:spPr>
          <a:xfrm>
            <a:off x="3478483" y="11756633"/>
            <a:ext cx="19381516" cy="5837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>
              <a:lnSpc>
                <a:spcPct val="107000"/>
              </a:lnSpc>
              <a:spcAft>
                <a:spcPts val="800"/>
              </a:spcAft>
            </a:pPr>
            <a:r>
              <a:rPr lang="en-US" b="0" i="1" u="sng" dirty="0">
                <a:solidFill>
                  <a:srgbClr val="0563C1"/>
                </a:solidFill>
                <a:latin typeface="Times New Roman" panose="02020603050405020304" pitchFamily="18" charset="0"/>
                <a:ea typeface="MS Mincho" panose="02020609040205080304" pitchFamily="49" charset="-128"/>
                <a:hlinkClick r:id="rId5"/>
              </a:rPr>
              <a:t>https://www.codementor.io/@blizzerand/building-forms-using-react-everything-you-need-to-know-iz3eyoq4y</a:t>
            </a:r>
            <a:endParaRPr lang="en-US" b="0" dirty="0">
              <a:latin typeface="Times New Roman" panose="02020603050405020304" pitchFamily="18" charset="0"/>
              <a:ea typeface="MS Mincho" panose="02020609040205080304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481523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xmlns="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1558979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Times New Roman" panose="02020603050405020304" pitchFamily="18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Container &amp; UI Component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sp>
        <p:nvSpPr>
          <p:cNvPr id="6" name="Text Placeholder 1"/>
          <p:cNvSpPr txBox="1">
            <a:spLocks/>
          </p:cNvSpPr>
          <p:nvPr/>
        </p:nvSpPr>
        <p:spPr>
          <a:xfrm>
            <a:off x="1413146" y="2457328"/>
            <a:ext cx="6116063" cy="1608834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hangingPunct="1">
              <a:buFont typeface="Wingdings" panose="05000000000000000000" pitchFamily="2" charset="2"/>
              <a:buChar char="Ø"/>
            </a:pPr>
            <a:r>
              <a:rPr lang="en-US" b="1" dirty="0"/>
              <a:t> </a:t>
            </a:r>
            <a:r>
              <a:rPr lang="en-US" dirty="0"/>
              <a:t>Example 4: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6103" y="3261745"/>
            <a:ext cx="12971968" cy="9248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5839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xmlns="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1558979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Times New Roman" panose="02020603050405020304" pitchFamily="18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Composition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sp>
        <p:nvSpPr>
          <p:cNvPr id="6" name="Text Placeholder 1"/>
          <p:cNvSpPr txBox="1">
            <a:spLocks/>
          </p:cNvSpPr>
          <p:nvPr/>
        </p:nvSpPr>
        <p:spPr>
          <a:xfrm>
            <a:off x="1413145" y="2457327"/>
            <a:ext cx="22132655" cy="9715623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hangingPunct="1">
              <a:buFont typeface="Wingdings" panose="05000000000000000000" pitchFamily="2" charset="2"/>
              <a:buChar char="Ø"/>
            </a:pPr>
            <a:r>
              <a:rPr lang="en-US" dirty="0"/>
              <a:t> Generic Box</a:t>
            </a:r>
          </a:p>
          <a:p>
            <a:pPr hangingPunct="1">
              <a:buFont typeface="Wingdings" panose="05000000000000000000" pitchFamily="2" charset="2"/>
              <a:buChar char="Ø"/>
            </a:pPr>
            <a:r>
              <a:rPr lang="en-US" dirty="0"/>
              <a:t> Base Component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3115" y="2457327"/>
            <a:ext cx="16910972" cy="834405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4793247" y="11029117"/>
            <a:ext cx="207460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hangingPunct="1"/>
            <a:r>
              <a:rPr lang="en-US" b="0" i="1" dirty="0"/>
              <a:t>Lesson 03</a:t>
            </a:r>
          </a:p>
        </p:txBody>
      </p:sp>
    </p:spTree>
    <p:extLst>
      <p:ext uri="{BB962C8B-B14F-4D97-AF65-F5344CB8AC3E}">
        <p14:creationId xmlns:p14="http://schemas.microsoft.com/office/powerpoint/2010/main" val="102792618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xmlns="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1558979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Times New Roman" panose="02020603050405020304" pitchFamily="18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Router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sp>
        <p:nvSpPr>
          <p:cNvPr id="6" name="Text Placeholder 1"/>
          <p:cNvSpPr txBox="1">
            <a:spLocks/>
          </p:cNvSpPr>
          <p:nvPr/>
        </p:nvSpPr>
        <p:spPr>
          <a:xfrm>
            <a:off x="1413146" y="2457327"/>
            <a:ext cx="22538235" cy="4356428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hangingPunct="1">
              <a:buFont typeface="Wingdings" panose="05000000000000000000" pitchFamily="2" charset="2"/>
              <a:buChar char="Ø"/>
            </a:pPr>
            <a:r>
              <a:rPr lang="en-US" dirty="0"/>
              <a:t> React Router is a library for navigation in React that keeps the UI in sync with the URL</a:t>
            </a:r>
          </a:p>
          <a:p>
            <a:pPr hangingPunct="1">
              <a:buFont typeface="Wingdings" panose="05000000000000000000" pitchFamily="2" charset="2"/>
              <a:buChar char="Ø"/>
            </a:pPr>
            <a:r>
              <a:rPr lang="en-US" dirty="0"/>
              <a:t> Using for single page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3010" y="5503729"/>
            <a:ext cx="19665919" cy="442451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461623" y="10034063"/>
            <a:ext cx="508664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1" dirty="0" err="1">
                <a:latin typeface="Times New Roman" panose="02020603050405020304" pitchFamily="18" charset="0"/>
                <a:ea typeface="Calibri" panose="020F0502020204030204" pitchFamily="34" charset="0"/>
              </a:rPr>
              <a:t>npm</a:t>
            </a:r>
            <a:r>
              <a:rPr lang="en-US" b="0" i="1" dirty="0">
                <a:latin typeface="Times New Roman" panose="02020603050405020304" pitchFamily="18" charset="0"/>
                <a:ea typeface="Calibri" panose="020F0502020204030204" pitchFamily="34" charset="0"/>
              </a:rPr>
              <a:t> install react-router-</a:t>
            </a:r>
            <a:r>
              <a:rPr lang="en-US" b="0" i="1" dirty="0" err="1">
                <a:latin typeface="Times New Roman" panose="02020603050405020304" pitchFamily="18" charset="0"/>
                <a:ea typeface="Calibri" panose="020F0502020204030204" pitchFamily="34" charset="0"/>
              </a:rPr>
              <a:t>dom</a:t>
            </a:r>
            <a:endParaRPr lang="en-US" b="0" i="1" dirty="0"/>
          </a:p>
        </p:txBody>
      </p:sp>
    </p:spTree>
    <p:extLst>
      <p:ext uri="{BB962C8B-B14F-4D97-AF65-F5344CB8AC3E}">
        <p14:creationId xmlns:p14="http://schemas.microsoft.com/office/powerpoint/2010/main" val="427675096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xmlns="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1558979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Times New Roman" panose="02020603050405020304" pitchFamily="18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Router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sp>
        <p:nvSpPr>
          <p:cNvPr id="6" name="Text Placeholder 1"/>
          <p:cNvSpPr txBox="1">
            <a:spLocks/>
          </p:cNvSpPr>
          <p:nvPr/>
        </p:nvSpPr>
        <p:spPr>
          <a:xfrm>
            <a:off x="1413146" y="2457327"/>
            <a:ext cx="22538235" cy="4356428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hangingPunct="1">
              <a:buFont typeface="Wingdings" panose="05000000000000000000" pitchFamily="2" charset="2"/>
              <a:buChar char="Ø"/>
            </a:pPr>
            <a:r>
              <a:rPr lang="en-US" dirty="0"/>
              <a:t> Example 1: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3153" y="3604903"/>
            <a:ext cx="4031083" cy="279737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302" y="3604902"/>
            <a:ext cx="4153240" cy="279737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0784" y="1558273"/>
            <a:ext cx="5322867" cy="1040255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39193" y="3499696"/>
            <a:ext cx="4797110" cy="3259855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0929860" y="11960829"/>
            <a:ext cx="1752403" cy="5837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>
              <a:lnSpc>
                <a:spcPct val="107000"/>
              </a:lnSpc>
              <a:spcAft>
                <a:spcPts val="800"/>
              </a:spcAft>
            </a:pPr>
            <a:r>
              <a:rPr lang="en-US" b="0" i="1" dirty="0">
                <a:latin typeface="Times New Roman" panose="02020603050405020304" pitchFamily="18" charset="0"/>
                <a:ea typeface="Calibri" panose="020F0502020204030204" pitchFamily="34" charset="0"/>
              </a:rPr>
              <a:t>Pages </a:t>
            </a:r>
            <a:endParaRPr lang="en-US" b="0" dirty="0"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899292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xmlns="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1558979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Times New Roman" panose="02020603050405020304" pitchFamily="18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Router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0872954" y="11960829"/>
            <a:ext cx="1866217" cy="5837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>
              <a:lnSpc>
                <a:spcPct val="107000"/>
              </a:lnSpc>
              <a:spcAft>
                <a:spcPts val="800"/>
              </a:spcAft>
            </a:pPr>
            <a:r>
              <a:rPr lang="en-US" b="0" i="1" dirty="0">
                <a:latin typeface="Times New Roman" panose="02020603050405020304" pitchFamily="18" charset="0"/>
                <a:ea typeface="Calibri" panose="020F0502020204030204" pitchFamily="34" charset="0"/>
              </a:rPr>
              <a:t>Router </a:t>
            </a:r>
            <a:endParaRPr lang="en-US" b="0" dirty="0"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8335" y="3741420"/>
            <a:ext cx="9277727" cy="59512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39171" y="1835150"/>
            <a:ext cx="6876001" cy="989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65690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xmlns="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1558979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Times New Roman" panose="02020603050405020304" pitchFamily="18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Router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1345" y="3197065"/>
            <a:ext cx="20167194" cy="468499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9580" y="8078871"/>
            <a:ext cx="4392876" cy="3928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9687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xmlns="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1845945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Times New Roman" panose="02020603050405020304" pitchFamily="18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 smtClean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Testing System Assignment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sp>
        <p:nvSpPr>
          <p:cNvPr id="9" name="Text Placeholder 1"/>
          <p:cNvSpPr txBox="1">
            <a:spLocks/>
          </p:cNvSpPr>
          <p:nvPr/>
        </p:nvSpPr>
        <p:spPr>
          <a:xfrm>
            <a:off x="1975853" y="2403108"/>
            <a:ext cx="5643918" cy="891354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hangingPunct="1">
              <a:buFont typeface="Wingdings" panose="05000000000000000000" pitchFamily="2" charset="2"/>
              <a:buChar char="Ø"/>
            </a:pPr>
            <a:r>
              <a:rPr lang="en-US" dirty="0"/>
              <a:t> </a:t>
            </a:r>
            <a:r>
              <a:rPr lang="en-US" dirty="0" smtClean="0"/>
              <a:t>Self-practice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900281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xmlns="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1558979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Times New Roman" panose="02020603050405020304" pitchFamily="18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Router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sp>
        <p:nvSpPr>
          <p:cNvPr id="6" name="Text Placeholder 1"/>
          <p:cNvSpPr txBox="1">
            <a:spLocks/>
          </p:cNvSpPr>
          <p:nvPr/>
        </p:nvSpPr>
        <p:spPr>
          <a:xfrm>
            <a:off x="1202684" y="1852436"/>
            <a:ext cx="8663212" cy="1058572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hangingPunct="1">
              <a:buFont typeface="Wingdings" panose="05000000000000000000" pitchFamily="2" charset="2"/>
              <a:buChar char="Ø"/>
            </a:pPr>
            <a:r>
              <a:rPr lang="en-US" dirty="0"/>
              <a:t> Example 2: Nested route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437" y="3988226"/>
            <a:ext cx="6815087" cy="666273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2402" y="2599617"/>
            <a:ext cx="6046637" cy="805134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80590" y="1830905"/>
            <a:ext cx="7960328" cy="557772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650078" y="8191342"/>
            <a:ext cx="4462887" cy="3828304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210813" y="10662805"/>
            <a:ext cx="107433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1" dirty="0">
                <a:latin typeface="Times New Roman" panose="02020603050405020304" pitchFamily="18" charset="0"/>
                <a:ea typeface="Calibri" panose="020F0502020204030204" pitchFamily="34" charset="0"/>
              </a:rPr>
              <a:t>route</a:t>
            </a:r>
            <a:endParaRPr lang="en-US" b="0" dirty="0"/>
          </a:p>
        </p:txBody>
      </p:sp>
      <p:sp>
        <p:nvSpPr>
          <p:cNvPr id="11" name="Rectangle 10"/>
          <p:cNvSpPr/>
          <p:nvPr/>
        </p:nvSpPr>
        <p:spPr>
          <a:xfrm>
            <a:off x="10162687" y="10650964"/>
            <a:ext cx="3422732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1" dirty="0">
                <a:latin typeface="Times New Roman" panose="02020603050405020304" pitchFamily="18" charset="0"/>
                <a:ea typeface="Calibri" panose="020F0502020204030204" pitchFamily="34" charset="0"/>
              </a:rPr>
              <a:t>Intermediary</a:t>
            </a:r>
          </a:p>
          <a:p>
            <a:r>
              <a:rPr lang="en-US" b="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(send match object)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9144239" y="7353748"/>
            <a:ext cx="123303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1" dirty="0">
                <a:latin typeface="Times New Roman" panose="02020603050405020304" pitchFamily="18" charset="0"/>
                <a:ea typeface="Calibri" panose="020F0502020204030204" pitchFamily="34" charset="0"/>
              </a:rPr>
              <a:t>match</a:t>
            </a:r>
            <a:endParaRPr lang="en-US" b="0" dirty="0"/>
          </a:p>
        </p:txBody>
      </p:sp>
      <p:sp>
        <p:nvSpPr>
          <p:cNvPr id="13" name="Rectangle 12"/>
          <p:cNvSpPr/>
          <p:nvPr/>
        </p:nvSpPr>
        <p:spPr>
          <a:xfrm>
            <a:off x="19357977" y="12015154"/>
            <a:ext cx="130195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1" dirty="0" err="1">
                <a:latin typeface="Times New Roman" panose="02020603050405020304" pitchFamily="18" charset="0"/>
                <a:ea typeface="Calibri" panose="020F0502020204030204" pitchFamily="34" charset="0"/>
              </a:rPr>
              <a:t>param</a:t>
            </a:r>
            <a:endParaRPr lang="en-US" b="0" i="1" dirty="0"/>
          </a:p>
        </p:txBody>
      </p:sp>
      <p:sp>
        <p:nvSpPr>
          <p:cNvPr id="14" name="Rectangle 13"/>
          <p:cNvSpPr/>
          <p:nvPr/>
        </p:nvSpPr>
        <p:spPr>
          <a:xfrm>
            <a:off x="7358484" y="12019646"/>
            <a:ext cx="953498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1" dirty="0"/>
              <a:t>Should use </a:t>
            </a:r>
            <a:r>
              <a:rPr lang="en-US" i="1" dirty="0"/>
              <a:t>Template String </a:t>
            </a:r>
            <a:r>
              <a:rPr lang="en-US" b="0" i="1" dirty="0"/>
              <a:t>instead of </a:t>
            </a:r>
            <a:r>
              <a:rPr lang="en-US" i="1" dirty="0"/>
              <a:t>+ Operator</a:t>
            </a:r>
          </a:p>
        </p:txBody>
      </p:sp>
    </p:spTree>
    <p:extLst>
      <p:ext uri="{BB962C8B-B14F-4D97-AF65-F5344CB8AC3E}">
        <p14:creationId xmlns:p14="http://schemas.microsoft.com/office/powerpoint/2010/main" val="128458863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xmlns="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1558979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Times New Roman" panose="02020603050405020304" pitchFamily="18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Router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1087" y="3435612"/>
            <a:ext cx="12758849" cy="7517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27998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xmlns="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1845945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Times New Roman" panose="02020603050405020304" pitchFamily="18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 smtClean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Testing System Assignment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sp>
        <p:nvSpPr>
          <p:cNvPr id="9" name="Text Placeholder 1"/>
          <p:cNvSpPr txBox="1">
            <a:spLocks/>
          </p:cNvSpPr>
          <p:nvPr/>
        </p:nvSpPr>
        <p:spPr>
          <a:xfrm>
            <a:off x="1975853" y="2403108"/>
            <a:ext cx="5643918" cy="891354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hangingPunct="1">
              <a:buFont typeface="Wingdings" panose="05000000000000000000" pitchFamily="2" charset="2"/>
              <a:buChar char="Ø"/>
            </a:pPr>
            <a:r>
              <a:rPr lang="en-US" dirty="0"/>
              <a:t> </a:t>
            </a:r>
            <a:r>
              <a:rPr lang="en-US" dirty="0" smtClean="0"/>
              <a:t>Self-practice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026518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xmlns="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1558979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Times New Roman" panose="02020603050405020304" pitchFamily="18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Router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sp>
        <p:nvSpPr>
          <p:cNvPr id="6" name="Text Placeholder 1"/>
          <p:cNvSpPr txBox="1">
            <a:spLocks/>
          </p:cNvSpPr>
          <p:nvPr/>
        </p:nvSpPr>
        <p:spPr>
          <a:xfrm>
            <a:off x="1413146" y="2068220"/>
            <a:ext cx="22538235" cy="10861108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hangingPunct="1">
              <a:buFont typeface="Wingdings" panose="05000000000000000000" pitchFamily="2" charset="2"/>
              <a:buChar char="Ø"/>
            </a:pPr>
            <a:r>
              <a:rPr lang="en-US" dirty="0"/>
              <a:t> Components</a:t>
            </a:r>
          </a:p>
          <a:p>
            <a:pPr lvl="1" hangingPunct="1">
              <a:buFont typeface="Courier New" panose="02070309020205020404" pitchFamily="49" charset="0"/>
              <a:buChar char="o"/>
            </a:pPr>
            <a:r>
              <a:rPr lang="en-US" dirty="0"/>
              <a:t> Routers</a:t>
            </a:r>
          </a:p>
          <a:p>
            <a:pPr marL="1333500" lvl="3" indent="0" hangingPunct="1">
              <a:buNone/>
            </a:pPr>
            <a:r>
              <a:rPr lang="en-US" sz="3200" dirty="0"/>
              <a:t>&lt;</a:t>
            </a:r>
            <a:r>
              <a:rPr lang="en-US" sz="3200" dirty="0" err="1"/>
              <a:t>BrowserRouter</a:t>
            </a:r>
            <a:r>
              <a:rPr lang="en-US" sz="3200" dirty="0"/>
              <a:t>&gt;, &lt;</a:t>
            </a:r>
            <a:r>
              <a:rPr lang="en-US" sz="3200" dirty="0" err="1"/>
              <a:t>HashRouter</a:t>
            </a:r>
            <a:r>
              <a:rPr lang="en-US" sz="3200" dirty="0"/>
              <a:t>&gt;</a:t>
            </a:r>
          </a:p>
          <a:p>
            <a:pPr lvl="1" hangingPunct="1">
              <a:buFont typeface="Courier New" panose="02070309020205020404" pitchFamily="49" charset="0"/>
              <a:buChar char="o"/>
            </a:pPr>
            <a:r>
              <a:rPr lang="en-US" dirty="0"/>
              <a:t> Route matchers</a:t>
            </a:r>
          </a:p>
          <a:p>
            <a:pPr marL="1333500" lvl="3" indent="0" hangingPunct="1">
              <a:buNone/>
            </a:pPr>
            <a:r>
              <a:rPr lang="en-US" sz="3200" dirty="0"/>
              <a:t>&lt;Route&gt;, &lt;Switch&gt;</a:t>
            </a:r>
          </a:p>
          <a:p>
            <a:pPr lvl="1" hangingPunct="1">
              <a:buFont typeface="Courier New" panose="02070309020205020404" pitchFamily="49" charset="0"/>
              <a:buChar char="o"/>
            </a:pPr>
            <a:r>
              <a:rPr lang="en-US" dirty="0"/>
              <a:t> Navigation</a:t>
            </a:r>
          </a:p>
          <a:p>
            <a:pPr marL="1333500" lvl="3" indent="0" hangingPunct="1">
              <a:buNone/>
            </a:pPr>
            <a:r>
              <a:rPr lang="en-US" sz="3200" dirty="0"/>
              <a:t>&lt;Link&gt;, &lt;</a:t>
            </a:r>
            <a:r>
              <a:rPr lang="en-US" sz="3200" dirty="0" err="1"/>
              <a:t>NavLink</a:t>
            </a:r>
            <a:r>
              <a:rPr lang="en-US" sz="3200" dirty="0"/>
              <a:t>&gt;, &lt;Redirect&gt;, &lt;Prompt&gt;</a:t>
            </a:r>
          </a:p>
          <a:p>
            <a:pPr marL="1333500" lvl="3" indent="0" hangingPunct="1">
              <a:buNone/>
            </a:pPr>
            <a:r>
              <a:rPr lang="en-US" sz="3200" dirty="0" err="1"/>
              <a:t>history.push</a:t>
            </a:r>
            <a:r>
              <a:rPr lang="en-US" sz="3200" dirty="0"/>
              <a:t>(), </a:t>
            </a:r>
            <a:r>
              <a:rPr lang="en-US" sz="3200" dirty="0" err="1"/>
              <a:t>history.replace</a:t>
            </a:r>
            <a:r>
              <a:rPr lang="en-US" sz="3200" dirty="0"/>
              <a:t>()</a:t>
            </a:r>
          </a:p>
          <a:p>
            <a:pPr marL="1333500" lvl="3" indent="0" hangingPunct="1">
              <a:buNone/>
            </a:pPr>
            <a:r>
              <a:rPr lang="en-US" sz="3200" dirty="0" err="1"/>
              <a:t>history.go</a:t>
            </a:r>
            <a:r>
              <a:rPr lang="en-US" sz="3200" dirty="0"/>
              <a:t>(), </a:t>
            </a:r>
            <a:r>
              <a:rPr lang="en-US" sz="3200" dirty="0" err="1"/>
              <a:t>history.goBack</a:t>
            </a:r>
            <a:r>
              <a:rPr lang="en-US" sz="3200" dirty="0"/>
              <a:t>(), </a:t>
            </a:r>
            <a:r>
              <a:rPr lang="en-US" sz="3200" dirty="0" err="1"/>
              <a:t>history.goFoward</a:t>
            </a:r>
            <a:r>
              <a:rPr lang="en-US" sz="3200" dirty="0"/>
              <a:t>()</a:t>
            </a:r>
          </a:p>
          <a:p>
            <a:pPr marL="444500" lvl="1" indent="0" hangingPunct="1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32043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xmlns="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1558979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Times New Roman" panose="02020603050405020304" pitchFamily="18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&lt;</a:t>
            </a:r>
            <a:r>
              <a:rPr lang="en-US" altLang="en-US" sz="6000" kern="1200" dirty="0" err="1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BrowserRouter</a:t>
            </a:r>
            <a:r>
              <a:rPr lang="en-US" altLang="en-US" sz="6000" kern="1200" dirty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&gt;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sp>
        <p:nvSpPr>
          <p:cNvPr id="6" name="Text Placeholder 1"/>
          <p:cNvSpPr txBox="1">
            <a:spLocks/>
          </p:cNvSpPr>
          <p:nvPr/>
        </p:nvSpPr>
        <p:spPr>
          <a:xfrm>
            <a:off x="1413146" y="2068220"/>
            <a:ext cx="22538235" cy="3259154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hangingPunct="1">
              <a:buFont typeface="Wingdings" panose="05000000000000000000" pitchFamily="2" charset="2"/>
              <a:buChar char="Ø"/>
            </a:pPr>
            <a:r>
              <a:rPr lang="en-US" dirty="0"/>
              <a:t> Convert entire application </a:t>
            </a:r>
            <a:r>
              <a:rPr lang="en-US" dirty="0">
                <a:sym typeface="Wingdings" panose="05000000000000000000" pitchFamily="2" charset="2"/>
              </a:rPr>
              <a:t> wrapped &lt;App&gt; tag</a:t>
            </a:r>
            <a:endParaRPr lang="en-US" dirty="0"/>
          </a:p>
          <a:p>
            <a:pPr hangingPunct="1">
              <a:buFont typeface="Wingdings" panose="05000000000000000000" pitchFamily="2" charset="2"/>
              <a:buChar char="Ø"/>
            </a:pPr>
            <a:r>
              <a:rPr lang="en-US" dirty="0"/>
              <a:t> Using History API (HTML5) to follow routing</a:t>
            </a:r>
          </a:p>
          <a:p>
            <a:pPr marL="444500" lvl="1" indent="0" hangingPunct="1">
              <a:buNone/>
            </a:pP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150" y="5237279"/>
            <a:ext cx="10061136" cy="645373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07402" y="3263401"/>
            <a:ext cx="8310751" cy="850706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 rot="10800000" flipV="1">
            <a:off x="4633799" y="11748614"/>
            <a:ext cx="319383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i="1" dirty="0">
                <a:latin typeface="Times New Roman" panose="02020603050405020304" pitchFamily="18" charset="0"/>
                <a:ea typeface="Calibri" panose="020F0502020204030204" pitchFamily="34" charset="0"/>
              </a:rPr>
              <a:t>index.js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7897032" y="11805806"/>
            <a:ext cx="126829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1" dirty="0">
                <a:latin typeface="Times New Roman" panose="02020603050405020304" pitchFamily="18" charset="0"/>
                <a:ea typeface="Calibri" panose="020F0502020204030204" pitchFamily="34" charset="0"/>
              </a:rPr>
              <a:t>App.js</a:t>
            </a:r>
            <a:endParaRPr lang="en-US" b="0" i="1" dirty="0"/>
          </a:p>
        </p:txBody>
      </p:sp>
    </p:spTree>
    <p:extLst>
      <p:ext uri="{BB962C8B-B14F-4D97-AF65-F5344CB8AC3E}">
        <p14:creationId xmlns:p14="http://schemas.microsoft.com/office/powerpoint/2010/main" val="24710873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xmlns="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1558979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Times New Roman" panose="02020603050405020304" pitchFamily="18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Lifting State Up Technical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sp>
        <p:nvSpPr>
          <p:cNvPr id="6" name="Text Placeholder 1"/>
          <p:cNvSpPr txBox="1">
            <a:spLocks/>
          </p:cNvSpPr>
          <p:nvPr/>
        </p:nvSpPr>
        <p:spPr>
          <a:xfrm>
            <a:off x="1413145" y="2457327"/>
            <a:ext cx="22132655" cy="9715623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hangingPunct="1">
              <a:buFont typeface="Wingdings" panose="05000000000000000000" pitchFamily="2" charset="2"/>
              <a:buChar char="Ø"/>
            </a:pPr>
            <a:r>
              <a:rPr lang="en-US" dirty="0"/>
              <a:t> Send data from parent </a:t>
            </a:r>
            <a:r>
              <a:rPr lang="en-US" dirty="0">
                <a:sym typeface="Wingdings" panose="05000000000000000000" pitchFamily="2" charset="2"/>
              </a:rPr>
              <a:t>to</a:t>
            </a:r>
            <a:r>
              <a:rPr lang="en-US" dirty="0"/>
              <a:t> child component (down)</a:t>
            </a:r>
          </a:p>
          <a:p>
            <a:pPr hangingPunct="1">
              <a:buFont typeface="Wingdings" panose="05000000000000000000" pitchFamily="2" charset="2"/>
              <a:buChar char="Ø"/>
            </a:pPr>
            <a:r>
              <a:rPr lang="en-US" dirty="0"/>
              <a:t> Send data from child </a:t>
            </a:r>
            <a:r>
              <a:rPr lang="en-US" dirty="0">
                <a:sym typeface="Wingdings" panose="05000000000000000000" pitchFamily="2" charset="2"/>
              </a:rPr>
              <a:t>to</a:t>
            </a:r>
            <a:r>
              <a:rPr lang="en-US" dirty="0"/>
              <a:t> parent component (up)</a:t>
            </a:r>
          </a:p>
          <a:p>
            <a:pPr hangingPunct="1">
              <a:buFont typeface="Wingdings" panose="05000000000000000000" pitchFamily="2" charset="2"/>
              <a:buChar char="Ø"/>
            </a:pPr>
            <a:r>
              <a:rPr lang="en-US" dirty="0"/>
              <a:t> Send data between child components</a:t>
            </a:r>
          </a:p>
        </p:txBody>
      </p:sp>
    </p:spTree>
    <p:extLst>
      <p:ext uri="{BB962C8B-B14F-4D97-AF65-F5344CB8AC3E}">
        <p14:creationId xmlns:p14="http://schemas.microsoft.com/office/powerpoint/2010/main" val="414740869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xmlns="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1558979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Times New Roman" panose="02020603050405020304" pitchFamily="18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&lt;Route&gt;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sp>
        <p:nvSpPr>
          <p:cNvPr id="6" name="Text Placeholder 1"/>
          <p:cNvSpPr txBox="1">
            <a:spLocks/>
          </p:cNvSpPr>
          <p:nvPr/>
        </p:nvSpPr>
        <p:spPr>
          <a:xfrm>
            <a:off x="1413147" y="2068220"/>
            <a:ext cx="13614296" cy="1027608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hangingPunct="1">
              <a:buFont typeface="Wingdings" panose="05000000000000000000" pitchFamily="2" charset="2"/>
              <a:buChar char="Ø"/>
            </a:pPr>
            <a:r>
              <a:rPr lang="en-US" dirty="0"/>
              <a:t> Define mapping between URL and component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4643" y="3095828"/>
            <a:ext cx="13806488" cy="921315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177803" y="10306458"/>
            <a:ext cx="12192000" cy="580993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l">
              <a:lnSpc>
                <a:spcPct val="107000"/>
              </a:lnSpc>
            </a:pPr>
            <a:r>
              <a:rPr lang="en-US" b="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Passing match, history, location object</a:t>
            </a:r>
          </a:p>
        </p:txBody>
      </p:sp>
    </p:spTree>
    <p:extLst>
      <p:ext uri="{BB962C8B-B14F-4D97-AF65-F5344CB8AC3E}">
        <p14:creationId xmlns:p14="http://schemas.microsoft.com/office/powerpoint/2010/main" val="225821235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xmlns="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3279253" cy="7480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Times New Roman" panose="02020603050405020304" pitchFamily="18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&lt;Route&gt;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sp>
        <p:nvSpPr>
          <p:cNvPr id="6" name="Text Placeholder 1"/>
          <p:cNvSpPr txBox="1">
            <a:spLocks/>
          </p:cNvSpPr>
          <p:nvPr/>
        </p:nvSpPr>
        <p:spPr>
          <a:xfrm>
            <a:off x="1413147" y="2068220"/>
            <a:ext cx="4513092" cy="837026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hangingPunct="1">
              <a:buFont typeface="Wingdings" panose="05000000000000000000" pitchFamily="2" charset="2"/>
              <a:buChar char="Ø"/>
            </a:pPr>
            <a:r>
              <a:rPr lang="en-US" dirty="0"/>
              <a:t> props exact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361" y="3034040"/>
            <a:ext cx="9205292" cy="900880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9650" y="3034040"/>
            <a:ext cx="13661731" cy="4067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57579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xmlns="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1845945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Times New Roman" panose="02020603050405020304" pitchFamily="18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 smtClean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Testing System Assignment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sp>
        <p:nvSpPr>
          <p:cNvPr id="9" name="Text Placeholder 1"/>
          <p:cNvSpPr txBox="1">
            <a:spLocks/>
          </p:cNvSpPr>
          <p:nvPr/>
        </p:nvSpPr>
        <p:spPr>
          <a:xfrm>
            <a:off x="1975853" y="2403108"/>
            <a:ext cx="5643918" cy="891354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hangingPunct="1">
              <a:buFont typeface="Wingdings" panose="05000000000000000000" pitchFamily="2" charset="2"/>
              <a:buChar char="Ø"/>
            </a:pPr>
            <a:r>
              <a:rPr lang="en-US" dirty="0"/>
              <a:t> </a:t>
            </a:r>
            <a:r>
              <a:rPr lang="en-US" dirty="0" smtClean="0"/>
              <a:t>Self-practice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507931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xmlns="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1558979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Times New Roman" panose="02020603050405020304" pitchFamily="18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&lt;Route&gt;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sp>
        <p:nvSpPr>
          <p:cNvPr id="6" name="Text Placeholder 1"/>
          <p:cNvSpPr txBox="1">
            <a:spLocks/>
          </p:cNvSpPr>
          <p:nvPr/>
        </p:nvSpPr>
        <p:spPr>
          <a:xfrm>
            <a:off x="1413146" y="2964381"/>
            <a:ext cx="22538235" cy="3259154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hangingPunct="1">
              <a:buFont typeface="Wingdings" panose="05000000000000000000" pitchFamily="2" charset="2"/>
              <a:buChar char="Ø"/>
            </a:pPr>
            <a:r>
              <a:rPr lang="en-US" dirty="0"/>
              <a:t> Example: Route </a:t>
            </a:r>
            <a:r>
              <a:rPr lang="en-US" dirty="0" err="1"/>
              <a:t>config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7280522" y="5253328"/>
            <a:ext cx="9280105" cy="5837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914400">
              <a:lnSpc>
                <a:spcPct val="107000"/>
              </a:lnSpc>
              <a:spcAft>
                <a:spcPts val="800"/>
              </a:spcAft>
            </a:pPr>
            <a:r>
              <a:rPr lang="en-US" b="0" u="sng" dirty="0">
                <a:solidFill>
                  <a:srgbClr val="0563C1"/>
                </a:solidFill>
                <a:latin typeface="Times New Roman" panose="02020603050405020304" pitchFamily="18" charset="0"/>
                <a:ea typeface="Calibri" panose="020F0502020204030204" pitchFamily="34" charset="0"/>
                <a:hlinkClick r:id="rId2"/>
              </a:rPr>
              <a:t>https://reactrouter.com/web/example/route-config</a:t>
            </a:r>
            <a:endParaRPr lang="en-US" b="0" dirty="0"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280522" y="4669578"/>
            <a:ext cx="8438529" cy="5837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914400">
              <a:lnSpc>
                <a:spcPct val="107000"/>
              </a:lnSpc>
              <a:spcAft>
                <a:spcPts val="800"/>
              </a:spcAft>
            </a:pPr>
            <a:r>
              <a:rPr lang="en-US" b="0" u="sng" dirty="0">
                <a:solidFill>
                  <a:srgbClr val="0563C1"/>
                </a:solidFill>
                <a:latin typeface="Times New Roman" panose="02020603050405020304" pitchFamily="18" charset="0"/>
                <a:ea typeface="Calibri" panose="020F0502020204030204" pitchFamily="34" charset="0"/>
                <a:hlinkClick r:id="rId3"/>
              </a:rPr>
              <a:t>https://reactrouter.com/web/example/sidebar</a:t>
            </a:r>
            <a:endParaRPr lang="en-US" b="0" dirty="0"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05847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xmlns="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1558979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Times New Roman" panose="02020603050405020304" pitchFamily="18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&lt;Switch&gt;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sp>
        <p:nvSpPr>
          <p:cNvPr id="6" name="Text Placeholder 1"/>
          <p:cNvSpPr txBox="1">
            <a:spLocks/>
          </p:cNvSpPr>
          <p:nvPr/>
        </p:nvSpPr>
        <p:spPr>
          <a:xfrm>
            <a:off x="1413146" y="2322356"/>
            <a:ext cx="6700707" cy="3259154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hangingPunct="1">
              <a:buFont typeface="Wingdings" panose="05000000000000000000" pitchFamily="2" charset="2"/>
              <a:buChar char="Ø"/>
            </a:pPr>
            <a:r>
              <a:rPr lang="en-US" dirty="0"/>
              <a:t> Similar to switch case</a:t>
            </a:r>
          </a:p>
          <a:p>
            <a:pPr hangingPunct="1">
              <a:buFont typeface="Wingdings" panose="05000000000000000000" pitchFamily="2" charset="2"/>
              <a:buChar char="Ø"/>
            </a:pPr>
            <a:r>
              <a:rPr lang="en-US" dirty="0"/>
              <a:t> Sequence check</a:t>
            </a:r>
          </a:p>
          <a:p>
            <a:pPr hangingPunct="1">
              <a:buFont typeface="Wingdings" panose="05000000000000000000" pitchFamily="2" charset="2"/>
              <a:buChar char="Ø"/>
            </a:pPr>
            <a:r>
              <a:rPr lang="en-US" dirty="0"/>
              <a:t> Only 1 &lt;route&gt; display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2916" y="2322357"/>
            <a:ext cx="7366464" cy="72107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19644" y="2301794"/>
            <a:ext cx="7396663" cy="7231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0157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xmlns="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1558979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Times New Roman" panose="02020603050405020304" pitchFamily="18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&lt;Link&gt;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sp>
        <p:nvSpPr>
          <p:cNvPr id="6" name="Text Placeholder 1"/>
          <p:cNvSpPr txBox="1">
            <a:spLocks/>
          </p:cNvSpPr>
          <p:nvPr/>
        </p:nvSpPr>
        <p:spPr>
          <a:xfrm>
            <a:off x="1413146" y="2033124"/>
            <a:ext cx="22538235" cy="3462963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hangingPunct="1">
              <a:buFont typeface="Wingdings" panose="05000000000000000000" pitchFamily="2" charset="2"/>
              <a:buChar char="Ø"/>
            </a:pPr>
            <a:r>
              <a:rPr lang="en-US" dirty="0"/>
              <a:t> Similar to &lt;a&gt; tag HTML</a:t>
            </a:r>
          </a:p>
          <a:p>
            <a:pPr hangingPunct="1">
              <a:buFont typeface="Wingdings" panose="05000000000000000000" pitchFamily="2" charset="2"/>
              <a:buChar char="Ø"/>
            </a:pPr>
            <a:r>
              <a:rPr lang="en-US" dirty="0"/>
              <a:t> Redirect to new Page (cannot load entire page – single page)</a:t>
            </a:r>
          </a:p>
          <a:p>
            <a:pPr hangingPunct="1">
              <a:buFont typeface="Wingdings" panose="05000000000000000000" pitchFamily="2" charset="2"/>
              <a:buChar char="Ø"/>
            </a:pPr>
            <a:r>
              <a:rPr lang="en-US" dirty="0"/>
              <a:t> Using </a:t>
            </a:r>
            <a:r>
              <a:rPr lang="en-US" dirty="0" err="1"/>
              <a:t>history.push</a:t>
            </a:r>
            <a:r>
              <a:rPr lang="en-US" dirty="0"/>
              <a:t>()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9073" y="5785318"/>
            <a:ext cx="14695798" cy="618530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9082410" y="12042939"/>
            <a:ext cx="4963218" cy="6192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914400">
              <a:lnSpc>
                <a:spcPct val="107000"/>
              </a:lnSpc>
              <a:spcAft>
                <a:spcPts val="800"/>
              </a:spcAft>
            </a:pPr>
            <a:r>
              <a:rPr lang="en-US" i="1" dirty="0">
                <a:latin typeface="Times New Roman" panose="02020603050405020304" pitchFamily="18" charset="0"/>
                <a:ea typeface="Calibri" panose="020F0502020204030204" pitchFamily="34" charset="0"/>
              </a:rPr>
              <a:t>props to </a:t>
            </a:r>
            <a:r>
              <a:rPr lang="en-US" b="0" i="1" dirty="0">
                <a:latin typeface="Times New Roman" panose="02020603050405020304" pitchFamily="18" charset="0"/>
                <a:ea typeface="Calibri" panose="020F0502020204030204" pitchFamily="34" charset="0"/>
              </a:rPr>
              <a:t>similar to </a:t>
            </a:r>
            <a:r>
              <a:rPr lang="en-US" i="1" dirty="0" err="1">
                <a:latin typeface="Times New Roman" panose="02020603050405020304" pitchFamily="18" charset="0"/>
                <a:ea typeface="Calibri" panose="020F0502020204030204" pitchFamily="34" charset="0"/>
              </a:rPr>
              <a:t>href</a:t>
            </a:r>
            <a:endParaRPr lang="en-US" dirty="0"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557975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xmlns="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1558979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Times New Roman" panose="02020603050405020304" pitchFamily="18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&lt;</a:t>
            </a:r>
            <a:r>
              <a:rPr lang="en-US" altLang="en-US" sz="6000" kern="1200" dirty="0" err="1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NavLink</a:t>
            </a:r>
            <a:r>
              <a:rPr lang="en-US" altLang="en-US" sz="6000" kern="1200" dirty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&gt;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sp>
        <p:nvSpPr>
          <p:cNvPr id="6" name="Text Placeholder 1"/>
          <p:cNvSpPr txBox="1">
            <a:spLocks/>
          </p:cNvSpPr>
          <p:nvPr/>
        </p:nvSpPr>
        <p:spPr>
          <a:xfrm>
            <a:off x="1413147" y="1960406"/>
            <a:ext cx="18055953" cy="1775998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hangingPunct="1">
              <a:buFont typeface="Wingdings" panose="05000000000000000000" pitchFamily="2" charset="2"/>
              <a:buChar char="Ø"/>
            </a:pPr>
            <a:r>
              <a:rPr lang="en-US" dirty="0"/>
              <a:t> Similar to &lt;Link&gt; tag</a:t>
            </a:r>
          </a:p>
          <a:p>
            <a:pPr hangingPunct="1">
              <a:buFont typeface="Wingdings" panose="05000000000000000000" pitchFamily="2" charset="2"/>
              <a:buChar char="Ø"/>
            </a:pPr>
            <a:r>
              <a:rPr lang="en-US" dirty="0"/>
              <a:t> 2 new props </a:t>
            </a:r>
            <a:r>
              <a:rPr lang="en-US" b="1" dirty="0" err="1">
                <a:latin typeface="Times New Roman" panose="02020603050405020304" pitchFamily="18" charset="0"/>
                <a:ea typeface="Calibri" panose="020F0502020204030204" pitchFamily="34" charset="0"/>
              </a:rPr>
              <a:t>activeClassName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 and </a:t>
            </a:r>
            <a:r>
              <a:rPr lang="en-US" b="1" dirty="0" err="1">
                <a:latin typeface="Times New Roman" panose="02020603050405020304" pitchFamily="18" charset="0"/>
                <a:ea typeface="Calibri" panose="020F0502020204030204" pitchFamily="34" charset="0"/>
              </a:rPr>
              <a:t>activeStyle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4212" y="3905250"/>
            <a:ext cx="9732328" cy="817060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42107" y="6711655"/>
            <a:ext cx="4139417" cy="298903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24655" y="6711655"/>
            <a:ext cx="4139417" cy="298903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0729366" y="12053633"/>
            <a:ext cx="196399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1" dirty="0" err="1">
                <a:latin typeface="Times New Roman" panose="02020603050405020304" pitchFamily="18" charset="0"/>
                <a:ea typeface="Calibri" panose="020F0502020204030204" pitchFamily="34" charset="0"/>
              </a:rPr>
              <a:t>activeStyle</a:t>
            </a:r>
            <a:endParaRPr lang="en-US" b="0" i="1" dirty="0"/>
          </a:p>
        </p:txBody>
      </p:sp>
    </p:spTree>
    <p:extLst>
      <p:ext uri="{BB962C8B-B14F-4D97-AF65-F5344CB8AC3E}">
        <p14:creationId xmlns:p14="http://schemas.microsoft.com/office/powerpoint/2010/main" val="270976164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xmlns="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1845945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Times New Roman" panose="02020603050405020304" pitchFamily="18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 smtClean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Testing System Assignment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sp>
        <p:nvSpPr>
          <p:cNvPr id="9" name="Text Placeholder 1"/>
          <p:cNvSpPr txBox="1">
            <a:spLocks/>
          </p:cNvSpPr>
          <p:nvPr/>
        </p:nvSpPr>
        <p:spPr>
          <a:xfrm>
            <a:off x="1975853" y="2403108"/>
            <a:ext cx="5643918" cy="891354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hangingPunct="1">
              <a:buFont typeface="Wingdings" panose="05000000000000000000" pitchFamily="2" charset="2"/>
              <a:buChar char="Ø"/>
            </a:pPr>
            <a:r>
              <a:rPr lang="en-US" dirty="0"/>
              <a:t> </a:t>
            </a:r>
            <a:r>
              <a:rPr lang="en-US" dirty="0" smtClean="0"/>
              <a:t>Self-practice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567708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xmlns="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1558979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Times New Roman" panose="02020603050405020304" pitchFamily="18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&lt;Redirect&gt;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sp>
        <p:nvSpPr>
          <p:cNvPr id="6" name="Text Placeholder 1"/>
          <p:cNvSpPr txBox="1">
            <a:spLocks/>
          </p:cNvSpPr>
          <p:nvPr/>
        </p:nvSpPr>
        <p:spPr>
          <a:xfrm>
            <a:off x="1200150" y="1823591"/>
            <a:ext cx="18038636" cy="2956227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hangingPunct="1">
              <a:buFont typeface="Wingdings" panose="05000000000000000000" pitchFamily="2" charset="2"/>
              <a:buChar char="Ø"/>
            </a:pPr>
            <a:r>
              <a:rPr lang="en-US" dirty="0"/>
              <a:t> Forward to new page</a:t>
            </a:r>
          </a:p>
          <a:p>
            <a:pPr hangingPunct="1">
              <a:buFont typeface="Wingdings" panose="05000000000000000000" pitchFamily="2" charset="2"/>
              <a:buChar char="Ø"/>
            </a:pPr>
            <a:r>
              <a:rPr lang="en-US" dirty="0"/>
              <a:t> Using </a:t>
            </a:r>
            <a:r>
              <a:rPr lang="en-US" dirty="0" err="1"/>
              <a:t>history.replace</a:t>
            </a:r>
            <a:r>
              <a:rPr lang="en-US" dirty="0"/>
              <a:t>()</a:t>
            </a:r>
          </a:p>
          <a:p>
            <a:pPr hangingPunct="1">
              <a:buFont typeface="Wingdings" panose="05000000000000000000" pitchFamily="2" charset="2"/>
              <a:buChar char="Ø"/>
            </a:pPr>
            <a:r>
              <a:rPr lang="en-US" dirty="0"/>
              <a:t> </a:t>
            </a:r>
            <a:r>
              <a:rPr lang="en-US" b="1" dirty="0"/>
              <a:t>prop push </a:t>
            </a:r>
            <a:r>
              <a:rPr lang="en-US" dirty="0"/>
              <a:t>to add new location to history stack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8027" y="5003103"/>
            <a:ext cx="9039172" cy="751772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3049" y="5003103"/>
            <a:ext cx="10237029" cy="142621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2883796" y="7407311"/>
            <a:ext cx="897553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1" u="sng" dirty="0">
                <a:solidFill>
                  <a:srgbClr val="0563C1"/>
                </a:solidFill>
                <a:latin typeface="Times New Roman" panose="02020603050405020304" pitchFamily="18" charset="0"/>
                <a:ea typeface="Calibri" panose="020F0502020204030204" pitchFamily="34" charset="0"/>
                <a:hlinkClick r:id="rId4"/>
              </a:rPr>
              <a:t>https://reactrouter.com/web/example/auth-workflow</a:t>
            </a:r>
            <a:endParaRPr lang="en-US" b="0" dirty="0"/>
          </a:p>
        </p:txBody>
      </p:sp>
      <p:sp>
        <p:nvSpPr>
          <p:cNvPr id="10" name="Rectangle 9"/>
          <p:cNvSpPr/>
          <p:nvPr/>
        </p:nvSpPr>
        <p:spPr>
          <a:xfrm>
            <a:off x="11829912" y="6652600"/>
            <a:ext cx="1153072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1" u="sng" dirty="0">
                <a:solidFill>
                  <a:srgbClr val="0563C1"/>
                </a:solidFill>
                <a:latin typeface="Times New Roman" panose="02020603050405020304" pitchFamily="18" charset="0"/>
                <a:ea typeface="Calibri" panose="020F0502020204030204" pitchFamily="34" charset="0"/>
                <a:hlinkClick r:id="rId5"/>
              </a:rPr>
              <a:t>https://medium.com/swlh/react-js-router-in-examples-93c778a37888</a:t>
            </a:r>
            <a:endParaRPr lang="en-US" b="0" i="1" dirty="0"/>
          </a:p>
        </p:txBody>
      </p:sp>
    </p:spTree>
    <p:extLst>
      <p:ext uri="{BB962C8B-B14F-4D97-AF65-F5344CB8AC3E}">
        <p14:creationId xmlns:p14="http://schemas.microsoft.com/office/powerpoint/2010/main" val="341558795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xmlns="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1845945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Times New Roman" panose="02020603050405020304" pitchFamily="18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 smtClean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Testing System Assignment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sp>
        <p:nvSpPr>
          <p:cNvPr id="9" name="Text Placeholder 1"/>
          <p:cNvSpPr txBox="1">
            <a:spLocks/>
          </p:cNvSpPr>
          <p:nvPr/>
        </p:nvSpPr>
        <p:spPr>
          <a:xfrm>
            <a:off x="1975853" y="2403108"/>
            <a:ext cx="5643918" cy="891354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hangingPunct="1">
              <a:buFont typeface="Wingdings" panose="05000000000000000000" pitchFamily="2" charset="2"/>
              <a:buChar char="Ø"/>
            </a:pPr>
            <a:r>
              <a:rPr lang="en-US" dirty="0"/>
              <a:t> </a:t>
            </a:r>
            <a:r>
              <a:rPr lang="en-US" dirty="0" smtClean="0"/>
              <a:t>Self-practice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46827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xmlns="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1845945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Times New Roman" panose="02020603050405020304" pitchFamily="18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Send data from parent to child component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7057063" y="12056499"/>
            <a:ext cx="9850774" cy="5837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>
              <a:lnSpc>
                <a:spcPct val="107000"/>
              </a:lnSpc>
              <a:spcAft>
                <a:spcPts val="800"/>
              </a:spcAft>
            </a:pPr>
            <a:r>
              <a:rPr lang="en-US" b="0" i="1" u="sng" dirty="0">
                <a:solidFill>
                  <a:srgbClr val="0563C1"/>
                </a:solidFill>
                <a:latin typeface="Times New Roman" panose="02020603050405020304" pitchFamily="18" charset="0"/>
                <a:ea typeface="MS Mincho" panose="02020609040205080304" pitchFamily="49" charset="-128"/>
                <a:hlinkClick r:id="rId2"/>
              </a:rPr>
              <a:t>https://codepen.io/gaearon/pen/ZXeOBm?editors=0010</a:t>
            </a:r>
            <a:endParaRPr lang="en-US" b="0" dirty="0">
              <a:latin typeface="Times New Roman" panose="02020603050405020304" pitchFamily="18" charset="0"/>
              <a:ea typeface="MS Mincho" panose="02020609040205080304" pitchFamily="49" charset="-128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35184" y="3765855"/>
            <a:ext cx="7408809" cy="395711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951" y="2848785"/>
            <a:ext cx="11509644" cy="920771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3631" y="8206703"/>
            <a:ext cx="5510854" cy="318637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28117" y="8206703"/>
            <a:ext cx="5160533" cy="3234202"/>
          </a:xfrm>
          <a:prstGeom prst="rect">
            <a:avLst/>
          </a:prstGeom>
        </p:spPr>
      </p:pic>
      <p:sp>
        <p:nvSpPr>
          <p:cNvPr id="9" name="Text Placeholder 1"/>
          <p:cNvSpPr txBox="1">
            <a:spLocks/>
          </p:cNvSpPr>
          <p:nvPr/>
        </p:nvSpPr>
        <p:spPr>
          <a:xfrm>
            <a:off x="1413145" y="1957431"/>
            <a:ext cx="5643918" cy="891354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hangingPunct="1">
              <a:buFont typeface="Wingdings" panose="05000000000000000000" pitchFamily="2" charset="2"/>
              <a:buChar char="Ø"/>
            </a:pPr>
            <a:r>
              <a:rPr lang="en-US" dirty="0"/>
              <a:t> Example 1:</a:t>
            </a:r>
          </a:p>
        </p:txBody>
      </p:sp>
    </p:spTree>
    <p:extLst>
      <p:ext uri="{BB962C8B-B14F-4D97-AF65-F5344CB8AC3E}">
        <p14:creationId xmlns:p14="http://schemas.microsoft.com/office/powerpoint/2010/main" val="179772931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xmlns="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1558979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Times New Roman" panose="02020603050405020304" pitchFamily="18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&lt;Prompt&gt;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442" y="2776682"/>
            <a:ext cx="5531513" cy="385767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56859" y="2776681"/>
            <a:ext cx="4752975" cy="385193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1339" y="7700132"/>
            <a:ext cx="18880170" cy="3038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13401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xmlns="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1845945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Times New Roman" panose="02020603050405020304" pitchFamily="18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 smtClean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Testing System Assignment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sp>
        <p:nvSpPr>
          <p:cNvPr id="9" name="Text Placeholder 1"/>
          <p:cNvSpPr txBox="1">
            <a:spLocks/>
          </p:cNvSpPr>
          <p:nvPr/>
        </p:nvSpPr>
        <p:spPr>
          <a:xfrm>
            <a:off x="1975853" y="2403108"/>
            <a:ext cx="5643918" cy="891354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hangingPunct="1">
              <a:buFont typeface="Wingdings" panose="05000000000000000000" pitchFamily="2" charset="2"/>
              <a:buChar char="Ø"/>
            </a:pPr>
            <a:r>
              <a:rPr lang="en-US" dirty="0"/>
              <a:t> </a:t>
            </a:r>
            <a:r>
              <a:rPr lang="en-US" dirty="0" smtClean="0"/>
              <a:t>Self-practice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255066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xmlns="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1558979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Times New Roman" panose="02020603050405020304" pitchFamily="18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Location History Match Object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sp>
        <p:nvSpPr>
          <p:cNvPr id="6" name="Text Placeholder 1"/>
          <p:cNvSpPr txBox="1">
            <a:spLocks/>
          </p:cNvSpPr>
          <p:nvPr/>
        </p:nvSpPr>
        <p:spPr>
          <a:xfrm>
            <a:off x="1200150" y="1946288"/>
            <a:ext cx="22453934" cy="10702912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hangingPunct="1">
              <a:buFont typeface="Wingdings" panose="05000000000000000000" pitchFamily="2" charset="2"/>
              <a:buChar char="Ø"/>
            </a:pPr>
            <a:r>
              <a:rPr lang="en-US" dirty="0"/>
              <a:t> </a:t>
            </a:r>
            <a:r>
              <a:rPr lang="en-US" b="1" dirty="0"/>
              <a:t>Location</a:t>
            </a:r>
          </a:p>
          <a:p>
            <a:pPr marL="889000" lvl="2" indent="0" hangingPunct="1">
              <a:buNone/>
            </a:pPr>
            <a:r>
              <a:rPr lang="en-US" sz="3000" dirty="0"/>
              <a:t>current location information</a:t>
            </a:r>
          </a:p>
          <a:p>
            <a:pPr hangingPunct="1">
              <a:buFont typeface="Wingdings" panose="05000000000000000000" pitchFamily="2" charset="2"/>
              <a:buChar char="Ø"/>
            </a:pPr>
            <a:r>
              <a:rPr lang="en-US" dirty="0"/>
              <a:t> </a:t>
            </a:r>
            <a:r>
              <a:rPr lang="en-US" b="1" dirty="0"/>
              <a:t>History</a:t>
            </a:r>
          </a:p>
          <a:p>
            <a:pPr marL="889000" lvl="2" indent="0" hangingPunct="1">
              <a:buNone/>
            </a:pPr>
            <a:r>
              <a:rPr lang="en-US" sz="3000" dirty="0"/>
              <a:t>Location management </a:t>
            </a:r>
          </a:p>
          <a:p>
            <a:pPr hangingPunct="1">
              <a:buFont typeface="Wingdings" panose="05000000000000000000" pitchFamily="2" charset="2"/>
              <a:buChar char="Ø"/>
            </a:pPr>
            <a:r>
              <a:rPr lang="en-US" dirty="0"/>
              <a:t> </a:t>
            </a:r>
            <a:r>
              <a:rPr lang="en-US" b="1" dirty="0"/>
              <a:t>Match</a:t>
            </a:r>
          </a:p>
          <a:p>
            <a:pPr marL="889000" lvl="2" indent="0" hangingPunct="1">
              <a:buNone/>
            </a:pPr>
            <a:r>
              <a:rPr lang="en-US" sz="3000" dirty="0"/>
              <a:t>URL &amp; route path matching information</a:t>
            </a:r>
          </a:p>
          <a:p>
            <a:pPr hangingPunct="1">
              <a:buFont typeface="Wingdings" panose="05000000000000000000" pitchFamily="2" charset="2"/>
              <a:buChar char="Ø"/>
            </a:pPr>
            <a:r>
              <a:rPr lang="en-US" dirty="0"/>
              <a:t> Note</a:t>
            </a:r>
          </a:p>
          <a:p>
            <a:pPr marL="889000" lvl="2" indent="0" hangingPunct="1">
              <a:buNone/>
            </a:pPr>
            <a:r>
              <a:rPr lang="en-US" sz="3200" dirty="0"/>
              <a:t>Object Location, History, Match must be passed through each component in Component Tree (see Example 2)</a:t>
            </a:r>
          </a:p>
          <a:p>
            <a:pPr marL="889000" lvl="2" indent="0" hangingPunct="1">
              <a:buNone/>
            </a:pPr>
            <a:r>
              <a:rPr lang="en-US" sz="3200" dirty="0"/>
              <a:t>Ability to save </a:t>
            </a:r>
            <a:r>
              <a:rPr lang="en-US" sz="3200" b="1" dirty="0"/>
              <a:t>state</a:t>
            </a:r>
          </a:p>
        </p:txBody>
      </p:sp>
    </p:spTree>
    <p:extLst>
      <p:ext uri="{BB962C8B-B14F-4D97-AF65-F5344CB8AC3E}">
        <p14:creationId xmlns:p14="http://schemas.microsoft.com/office/powerpoint/2010/main" val="382671829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xmlns="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1558979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Times New Roman" panose="02020603050405020304" pitchFamily="18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Location Object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sp>
        <p:nvSpPr>
          <p:cNvPr id="6" name="Text Placeholder 1"/>
          <p:cNvSpPr txBox="1">
            <a:spLocks/>
          </p:cNvSpPr>
          <p:nvPr/>
        </p:nvSpPr>
        <p:spPr>
          <a:xfrm>
            <a:off x="1200150" y="2517788"/>
            <a:ext cx="15589790" cy="2535905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hangingPunct="1">
              <a:buFont typeface="Wingdings" panose="05000000000000000000" pitchFamily="2" charset="2"/>
              <a:buChar char="Ø"/>
            </a:pPr>
            <a:r>
              <a:rPr lang="en-US" dirty="0"/>
              <a:t> Current location information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1259" y="5941119"/>
            <a:ext cx="11890046" cy="2884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87080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xmlns="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1558979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Times New Roman" panose="02020603050405020304" pitchFamily="18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Location Object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sp>
        <p:nvSpPr>
          <p:cNvPr id="6" name="Text Placeholder 1"/>
          <p:cNvSpPr txBox="1">
            <a:spLocks/>
          </p:cNvSpPr>
          <p:nvPr/>
        </p:nvSpPr>
        <p:spPr>
          <a:xfrm>
            <a:off x="1200150" y="2079638"/>
            <a:ext cx="15589790" cy="2535905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hangingPunct="1">
              <a:buFont typeface="Wingdings" panose="05000000000000000000" pitchFamily="2" charset="2"/>
              <a:buChar char="Ø"/>
            </a:pPr>
            <a:r>
              <a:rPr lang="en-US" dirty="0"/>
              <a:t> Example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085" y="3018406"/>
            <a:ext cx="8898827" cy="859470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5677" y="3018405"/>
            <a:ext cx="5264110" cy="364246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55008" y="3018405"/>
            <a:ext cx="7443192" cy="593332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90073" y="11613112"/>
            <a:ext cx="908685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i="1" dirty="0"/>
              <a:t>Passing the component through the </a:t>
            </a:r>
            <a:r>
              <a:rPr lang="en-US" i="1" dirty="0"/>
              <a:t>props component</a:t>
            </a:r>
            <a:r>
              <a:rPr lang="en-US" b="0" i="1" dirty="0"/>
              <a:t> (not </a:t>
            </a:r>
            <a:r>
              <a:rPr lang="en-US" i="1" dirty="0"/>
              <a:t>props children</a:t>
            </a:r>
            <a:r>
              <a:rPr lang="en-US" b="0" i="1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422106048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xmlns="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1845945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Times New Roman" panose="02020603050405020304" pitchFamily="18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 smtClean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Testing System Assignment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sp>
        <p:nvSpPr>
          <p:cNvPr id="9" name="Text Placeholder 1"/>
          <p:cNvSpPr txBox="1">
            <a:spLocks/>
          </p:cNvSpPr>
          <p:nvPr/>
        </p:nvSpPr>
        <p:spPr>
          <a:xfrm>
            <a:off x="1975853" y="2403108"/>
            <a:ext cx="5643918" cy="891354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hangingPunct="1">
              <a:buFont typeface="Wingdings" panose="05000000000000000000" pitchFamily="2" charset="2"/>
              <a:buChar char="Ø"/>
            </a:pPr>
            <a:r>
              <a:rPr lang="en-US" dirty="0"/>
              <a:t> </a:t>
            </a:r>
            <a:r>
              <a:rPr lang="en-US" dirty="0" smtClean="0"/>
              <a:t>Self-practice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407751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xmlns="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1558979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Times New Roman" panose="02020603050405020304" pitchFamily="18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History Object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sp>
        <p:nvSpPr>
          <p:cNvPr id="6" name="Text Placeholder 1"/>
          <p:cNvSpPr txBox="1">
            <a:spLocks/>
          </p:cNvSpPr>
          <p:nvPr/>
        </p:nvSpPr>
        <p:spPr>
          <a:xfrm>
            <a:off x="1200150" y="2079638"/>
            <a:ext cx="6786382" cy="6035662"/>
          </a:xfrm>
          <a:prstGeom prst="rect">
            <a:avLst/>
          </a:prstGeom>
        </p:spPr>
        <p:txBody>
          <a:bodyPr>
            <a:normAutofit fontScale="62500" lnSpcReduction="20000"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hangingPunct="1">
              <a:buFont typeface="Wingdings" panose="05000000000000000000" pitchFamily="2" charset="2"/>
              <a:buChar char="Ø"/>
            </a:pPr>
            <a:r>
              <a:rPr lang="en-US" dirty="0"/>
              <a:t> Location management</a:t>
            </a:r>
          </a:p>
          <a:p>
            <a:pPr hangingPunct="1">
              <a:buFont typeface="Wingdings" panose="05000000000000000000" pitchFamily="2" charset="2"/>
              <a:buChar char="Ø"/>
            </a:pPr>
            <a:r>
              <a:rPr lang="en-US" dirty="0"/>
              <a:t> 3 types</a:t>
            </a:r>
          </a:p>
          <a:p>
            <a:pPr lvl="1" hangingPunct="1">
              <a:buFont typeface="Courier New" panose="02070309020205020404" pitchFamily="49" charset="0"/>
              <a:buChar char="o"/>
            </a:pPr>
            <a:r>
              <a:rPr lang="en-US" dirty="0"/>
              <a:t>browser history (for website)</a:t>
            </a:r>
          </a:p>
          <a:p>
            <a:pPr lvl="1" hangingPunct="1">
              <a:buFont typeface="Courier New" panose="02070309020205020404" pitchFamily="49" charset="0"/>
              <a:buChar char="o"/>
            </a:pPr>
            <a:r>
              <a:rPr lang="en-US" dirty="0"/>
              <a:t>hash history (for old website)</a:t>
            </a:r>
          </a:p>
          <a:p>
            <a:pPr lvl="1" hangingPunct="1">
              <a:buFont typeface="Courier New" panose="02070309020205020404" pitchFamily="49" charset="0"/>
              <a:buChar char="o"/>
            </a:pPr>
            <a:r>
              <a:rPr lang="en-US" dirty="0"/>
              <a:t>memory history (for React Native)</a:t>
            </a:r>
          </a:p>
          <a:p>
            <a:pPr hangingPunct="1">
              <a:buFont typeface="Wingdings" panose="05000000000000000000" pitchFamily="2" charset="2"/>
              <a:buChar char="Ø"/>
            </a:pPr>
            <a:r>
              <a:rPr lang="en-US" dirty="0"/>
              <a:t> Properties</a:t>
            </a:r>
          </a:p>
          <a:p>
            <a:pPr lvl="1" hangingPunct="1">
              <a:buFont typeface="Courier New" panose="02070309020205020404" pitchFamily="49" charset="0"/>
              <a:buChar char="o"/>
            </a:pP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7093164" y="9435568"/>
            <a:ext cx="2824812" cy="5837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>
              <a:lnSpc>
                <a:spcPct val="107000"/>
              </a:lnSpc>
              <a:spcAft>
                <a:spcPts val="800"/>
              </a:spcAft>
            </a:pPr>
            <a:r>
              <a:rPr lang="en-US" b="0" i="1" dirty="0">
                <a:latin typeface="Times New Roman" panose="02020603050405020304" pitchFamily="18" charset="0"/>
                <a:ea typeface="Calibri" panose="020F0502020204030204" pitchFamily="34" charset="0"/>
              </a:rPr>
              <a:t>History stack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2178" y="2596243"/>
            <a:ext cx="3992975" cy="604492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3882" y="2596243"/>
            <a:ext cx="4095813" cy="604492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0748" y="8324850"/>
            <a:ext cx="10024802" cy="4113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93437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xmlns="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1558979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Times New Roman" panose="02020603050405020304" pitchFamily="18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History Object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sp>
        <p:nvSpPr>
          <p:cNvPr id="6" name="Text Placeholder 1"/>
          <p:cNvSpPr txBox="1">
            <a:spLocks/>
          </p:cNvSpPr>
          <p:nvPr/>
        </p:nvSpPr>
        <p:spPr>
          <a:xfrm>
            <a:off x="1200150" y="2079639"/>
            <a:ext cx="5753100" cy="938768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hangingPunct="1">
              <a:buFont typeface="Wingdings" panose="05000000000000000000" pitchFamily="2" charset="2"/>
              <a:buChar char="Ø"/>
            </a:pPr>
            <a:r>
              <a:rPr lang="en-US" dirty="0"/>
              <a:t> Example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085" y="3018406"/>
            <a:ext cx="8898827" cy="859470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90073" y="11613112"/>
            <a:ext cx="908685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i="1" dirty="0"/>
              <a:t>Passing the component through the </a:t>
            </a:r>
            <a:r>
              <a:rPr lang="en-US" i="1" dirty="0"/>
              <a:t>props component</a:t>
            </a:r>
            <a:r>
              <a:rPr lang="en-US" b="0" i="1" dirty="0"/>
              <a:t> (not </a:t>
            </a:r>
            <a:r>
              <a:rPr lang="en-US" i="1" dirty="0"/>
              <a:t>props children</a:t>
            </a:r>
            <a:r>
              <a:rPr lang="en-US" b="0" i="1" dirty="0"/>
              <a:t>).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8977" y="3019089"/>
            <a:ext cx="5369600" cy="393416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84642" y="3018406"/>
            <a:ext cx="7063772" cy="7097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78060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xmlns="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1845945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Times New Roman" panose="02020603050405020304" pitchFamily="18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 smtClean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Testing System Assignment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sp>
        <p:nvSpPr>
          <p:cNvPr id="9" name="Text Placeholder 1"/>
          <p:cNvSpPr txBox="1">
            <a:spLocks/>
          </p:cNvSpPr>
          <p:nvPr/>
        </p:nvSpPr>
        <p:spPr>
          <a:xfrm>
            <a:off x="1975853" y="2403108"/>
            <a:ext cx="5643918" cy="891354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hangingPunct="1">
              <a:buFont typeface="Wingdings" panose="05000000000000000000" pitchFamily="2" charset="2"/>
              <a:buChar char="Ø"/>
            </a:pPr>
            <a:r>
              <a:rPr lang="en-US" dirty="0"/>
              <a:t> </a:t>
            </a:r>
            <a:r>
              <a:rPr lang="en-US" dirty="0" smtClean="0"/>
              <a:t>Self-practice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627352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xmlns="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1558979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Times New Roman" panose="02020603050405020304" pitchFamily="18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Match Object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sp>
        <p:nvSpPr>
          <p:cNvPr id="6" name="Text Placeholder 1"/>
          <p:cNvSpPr txBox="1">
            <a:spLocks/>
          </p:cNvSpPr>
          <p:nvPr/>
        </p:nvSpPr>
        <p:spPr>
          <a:xfrm>
            <a:off x="1200150" y="2079638"/>
            <a:ext cx="12363450" cy="6035662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hangingPunct="1">
              <a:buFont typeface="Wingdings" panose="05000000000000000000" pitchFamily="2" charset="2"/>
              <a:buChar char="Ø"/>
            </a:pPr>
            <a:r>
              <a:rPr lang="en-US" dirty="0"/>
              <a:t> URL &amp; route path matching information</a:t>
            </a:r>
          </a:p>
          <a:p>
            <a:pPr hangingPunct="1">
              <a:buFont typeface="Wingdings" panose="05000000000000000000" pitchFamily="2" charset="2"/>
              <a:buChar char="Ø"/>
            </a:pPr>
            <a:r>
              <a:rPr lang="en-US" dirty="0"/>
              <a:t> Properties</a:t>
            </a:r>
          </a:p>
          <a:p>
            <a:pPr lvl="1" hangingPunct="1">
              <a:buFont typeface="Courier New" panose="02070309020205020404" pitchFamily="49" charset="0"/>
              <a:buChar char="o"/>
            </a:pP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8048" y="4621177"/>
            <a:ext cx="11468663" cy="1627223"/>
          </a:xfrm>
          <a:prstGeom prst="rect">
            <a:avLst/>
          </a:prstGeom>
        </p:spPr>
      </p:pic>
      <p:sp>
        <p:nvSpPr>
          <p:cNvPr id="9" name="Text Placeholder 1"/>
          <p:cNvSpPr txBox="1">
            <a:spLocks/>
          </p:cNvSpPr>
          <p:nvPr/>
        </p:nvSpPr>
        <p:spPr>
          <a:xfrm>
            <a:off x="1200150" y="6709612"/>
            <a:ext cx="12363450" cy="6035662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hangingPunct="1">
              <a:buFont typeface="Wingdings" panose="05000000000000000000" pitchFamily="2" charset="2"/>
              <a:buChar char="Ø"/>
            </a:pPr>
            <a:r>
              <a:rPr lang="en-US" dirty="0"/>
              <a:t> Tools check</a:t>
            </a:r>
          </a:p>
          <a:p>
            <a:pPr marL="889000" lvl="2" indent="0" hangingPunct="1">
              <a:buNone/>
            </a:pPr>
            <a:r>
              <a:rPr lang="en-US" i="1" u="sng" dirty="0">
                <a:hlinkClick r:id="rId3"/>
              </a:rPr>
              <a:t>https://pshrmn.github.io/route-tester/#/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84744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xmlns="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1845945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Times New Roman" panose="02020603050405020304" pitchFamily="18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 smtClean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Testing System Assignment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sp>
        <p:nvSpPr>
          <p:cNvPr id="9" name="Text Placeholder 1"/>
          <p:cNvSpPr txBox="1">
            <a:spLocks/>
          </p:cNvSpPr>
          <p:nvPr/>
        </p:nvSpPr>
        <p:spPr>
          <a:xfrm>
            <a:off x="1975853" y="2403108"/>
            <a:ext cx="5643918" cy="891354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hangingPunct="1">
              <a:buFont typeface="Wingdings" panose="05000000000000000000" pitchFamily="2" charset="2"/>
              <a:buChar char="Ø"/>
            </a:pPr>
            <a:r>
              <a:rPr lang="en-US" dirty="0"/>
              <a:t> </a:t>
            </a:r>
            <a:r>
              <a:rPr lang="en-US" dirty="0" smtClean="0"/>
              <a:t>Self-practice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518441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xmlns="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1558979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Times New Roman" panose="02020603050405020304" pitchFamily="18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Match Object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sp>
        <p:nvSpPr>
          <p:cNvPr id="6" name="Text Placeholder 1"/>
          <p:cNvSpPr txBox="1">
            <a:spLocks/>
          </p:cNvSpPr>
          <p:nvPr/>
        </p:nvSpPr>
        <p:spPr>
          <a:xfrm>
            <a:off x="1200150" y="2079639"/>
            <a:ext cx="5753100" cy="938768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hangingPunct="1">
              <a:buFont typeface="Wingdings" panose="05000000000000000000" pitchFamily="2" charset="2"/>
              <a:buChar char="Ø"/>
            </a:pPr>
            <a:r>
              <a:rPr lang="en-US" dirty="0"/>
              <a:t> Example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085" y="3018406"/>
            <a:ext cx="8898827" cy="859470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90073" y="11613112"/>
            <a:ext cx="908685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i="1" dirty="0"/>
              <a:t>Passing the component through the </a:t>
            </a:r>
            <a:r>
              <a:rPr lang="en-US" i="1" dirty="0"/>
              <a:t>props component</a:t>
            </a:r>
            <a:r>
              <a:rPr lang="en-US" b="0" i="1" dirty="0"/>
              <a:t> (not </a:t>
            </a:r>
            <a:r>
              <a:rPr lang="en-US" i="1" dirty="0"/>
              <a:t>props children</a:t>
            </a:r>
            <a:r>
              <a:rPr lang="en-US" b="0" i="1" dirty="0"/>
              <a:t>).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8977" y="3018406"/>
            <a:ext cx="5886216" cy="563029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01258" y="3018406"/>
            <a:ext cx="7266712" cy="5763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45029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xmlns="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1558979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Times New Roman" panose="02020603050405020304" pitchFamily="18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Navigation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sp>
        <p:nvSpPr>
          <p:cNvPr id="6" name="Text Placeholder 1"/>
          <p:cNvSpPr txBox="1">
            <a:spLocks/>
          </p:cNvSpPr>
          <p:nvPr/>
        </p:nvSpPr>
        <p:spPr>
          <a:xfrm>
            <a:off x="1200150" y="2079638"/>
            <a:ext cx="14344650" cy="9441802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hangingPunct="1">
              <a:buFont typeface="Wingdings" panose="05000000000000000000" pitchFamily="2" charset="2"/>
              <a:buChar char="Ø"/>
            </a:pPr>
            <a:r>
              <a:rPr lang="en-US" dirty="0"/>
              <a:t> Change location</a:t>
            </a:r>
          </a:p>
          <a:p>
            <a:pPr lvl="1" hangingPunct="1">
              <a:buFont typeface="Courier New" panose="02070309020205020404" pitchFamily="49" charset="0"/>
              <a:buChar char="o"/>
            </a:pPr>
            <a:r>
              <a:rPr lang="en-US" dirty="0"/>
              <a:t>&lt;Link&gt;, &lt;</a:t>
            </a:r>
            <a:r>
              <a:rPr lang="en-US" dirty="0" err="1"/>
              <a:t>NavLink</a:t>
            </a:r>
            <a:r>
              <a:rPr lang="en-US" dirty="0"/>
              <a:t>&gt;</a:t>
            </a:r>
          </a:p>
          <a:p>
            <a:pPr lvl="1" hangingPunct="1">
              <a:buFont typeface="Courier New" panose="02070309020205020404" pitchFamily="49" charset="0"/>
              <a:buChar char="o"/>
            </a:pPr>
            <a:r>
              <a:rPr lang="en-US" dirty="0"/>
              <a:t> &lt;Redirect&gt;</a:t>
            </a:r>
          </a:p>
          <a:p>
            <a:pPr lvl="1" hangingPunct="1">
              <a:buFont typeface="Courier New" panose="02070309020205020404" pitchFamily="49" charset="0"/>
              <a:buChar char="o"/>
            </a:pPr>
            <a:r>
              <a:rPr lang="en-US" dirty="0"/>
              <a:t> </a:t>
            </a:r>
            <a:r>
              <a:rPr lang="en-US" dirty="0" err="1"/>
              <a:t>history.push</a:t>
            </a:r>
            <a:r>
              <a:rPr lang="en-US" dirty="0"/>
              <a:t>()</a:t>
            </a:r>
          </a:p>
          <a:p>
            <a:pPr lvl="1" hangingPunct="1">
              <a:buFont typeface="Courier New" panose="02070309020205020404" pitchFamily="49" charset="0"/>
              <a:buChar char="o"/>
            </a:pPr>
            <a:r>
              <a:rPr lang="en-US" dirty="0"/>
              <a:t> </a:t>
            </a:r>
            <a:r>
              <a:rPr lang="en-US" dirty="0" err="1"/>
              <a:t>history.replace</a:t>
            </a:r>
            <a:r>
              <a:rPr lang="en-US" dirty="0"/>
              <a:t>()</a:t>
            </a:r>
          </a:p>
          <a:p>
            <a:pPr lvl="1" hangingPunct="1">
              <a:buFont typeface="Courier New" panose="02070309020205020404" pitchFamily="49" charset="0"/>
              <a:buChar char="o"/>
            </a:pPr>
            <a:r>
              <a:rPr lang="en-US" dirty="0"/>
              <a:t> </a:t>
            </a:r>
            <a:r>
              <a:rPr lang="en-US" dirty="0" err="1"/>
              <a:t>history.go</a:t>
            </a:r>
            <a:r>
              <a:rPr lang="en-US" dirty="0"/>
              <a:t>(), </a:t>
            </a:r>
            <a:r>
              <a:rPr lang="en-US" dirty="0" err="1"/>
              <a:t>history.goBack</a:t>
            </a:r>
            <a:r>
              <a:rPr lang="en-US" dirty="0"/>
              <a:t>(), </a:t>
            </a:r>
            <a:r>
              <a:rPr lang="en-US" dirty="0" err="1"/>
              <a:t>history.goForward</a:t>
            </a:r>
            <a:r>
              <a:rPr lang="en-US" dirty="0"/>
              <a:t>()</a:t>
            </a:r>
          </a:p>
          <a:p>
            <a:pPr lvl="1" hangingPunct="1">
              <a:buFont typeface="Courier New" panose="02070309020205020404" pitchFamily="49" charset="0"/>
              <a:buChar char="o"/>
            </a:pP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8505570" y="9434528"/>
            <a:ext cx="2824812" cy="5837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>
              <a:lnSpc>
                <a:spcPct val="107000"/>
              </a:lnSpc>
              <a:spcAft>
                <a:spcPts val="800"/>
              </a:spcAft>
            </a:pPr>
            <a:r>
              <a:rPr lang="en-US" b="0" i="1" dirty="0">
                <a:latin typeface="Times New Roman" panose="02020603050405020304" pitchFamily="18" charset="0"/>
                <a:ea typeface="Calibri" panose="020F0502020204030204" pitchFamily="34" charset="0"/>
              </a:rPr>
              <a:t>History stack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70069" y="2596243"/>
            <a:ext cx="4095813" cy="6044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45889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xmlns="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1558979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Times New Roman" panose="02020603050405020304" pitchFamily="18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Navigation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sp>
        <p:nvSpPr>
          <p:cNvPr id="6" name="Text Placeholder 1"/>
          <p:cNvSpPr txBox="1">
            <a:spLocks/>
          </p:cNvSpPr>
          <p:nvPr/>
        </p:nvSpPr>
        <p:spPr>
          <a:xfrm>
            <a:off x="1200150" y="2270138"/>
            <a:ext cx="7772400" cy="1311262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hangingPunct="1">
              <a:buFont typeface="Wingdings" panose="05000000000000000000" pitchFamily="2" charset="2"/>
              <a:buChar char="Ø"/>
            </a:pPr>
            <a:r>
              <a:rPr lang="en-US" dirty="0"/>
              <a:t> Example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854" y="3829050"/>
            <a:ext cx="15805396" cy="470799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9141071" y="9626321"/>
            <a:ext cx="2824812" cy="5837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>
              <a:lnSpc>
                <a:spcPct val="107000"/>
              </a:lnSpc>
              <a:spcAft>
                <a:spcPts val="800"/>
              </a:spcAft>
            </a:pPr>
            <a:r>
              <a:rPr lang="en-US" b="0" i="1" dirty="0">
                <a:latin typeface="Times New Roman" panose="02020603050405020304" pitchFamily="18" charset="0"/>
                <a:ea typeface="Calibri" panose="020F0502020204030204" pitchFamily="34" charset="0"/>
              </a:rPr>
              <a:t>History stack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05570" y="3581400"/>
            <a:ext cx="4095813" cy="6044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81571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xmlns="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1845945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Times New Roman" panose="02020603050405020304" pitchFamily="18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 smtClean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Testing System Assignment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sp>
        <p:nvSpPr>
          <p:cNvPr id="9" name="Text Placeholder 1"/>
          <p:cNvSpPr txBox="1">
            <a:spLocks/>
          </p:cNvSpPr>
          <p:nvPr/>
        </p:nvSpPr>
        <p:spPr>
          <a:xfrm>
            <a:off x="1975853" y="2403108"/>
            <a:ext cx="5643918" cy="891354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hangingPunct="1">
              <a:buFont typeface="Wingdings" panose="05000000000000000000" pitchFamily="2" charset="2"/>
              <a:buChar char="Ø"/>
            </a:pPr>
            <a:r>
              <a:rPr lang="en-US" dirty="0"/>
              <a:t> </a:t>
            </a:r>
            <a:r>
              <a:rPr lang="en-US" dirty="0" smtClean="0"/>
              <a:t>Self-practice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621615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xmlns="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1558979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Times New Roman" panose="02020603050405020304" pitchFamily="18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Router Hooks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sp>
        <p:nvSpPr>
          <p:cNvPr id="6" name="Text Placeholder 1"/>
          <p:cNvSpPr txBox="1">
            <a:spLocks/>
          </p:cNvSpPr>
          <p:nvPr/>
        </p:nvSpPr>
        <p:spPr>
          <a:xfrm>
            <a:off x="1200150" y="2270138"/>
            <a:ext cx="16329861" cy="9605030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hangingPunct="1">
              <a:buFont typeface="Wingdings" panose="05000000000000000000" pitchFamily="2" charset="2"/>
              <a:buChar char="Ø"/>
            </a:pPr>
            <a:r>
              <a:rPr lang="en-US" dirty="0"/>
              <a:t>Only using inside functional component</a:t>
            </a:r>
          </a:p>
          <a:p>
            <a:pPr hangingPunct="1">
              <a:buFont typeface="Wingdings" panose="05000000000000000000" pitchFamily="2" charset="2"/>
              <a:buChar char="Ø"/>
            </a:pPr>
            <a:r>
              <a:rPr lang="en-US" dirty="0"/>
              <a:t>No need to pass through each component in Component Tree</a:t>
            </a:r>
          </a:p>
          <a:p>
            <a:pPr hangingPunct="1">
              <a:buFont typeface="Wingdings" panose="05000000000000000000" pitchFamily="2" charset="2"/>
              <a:buChar char="Ø"/>
            </a:pPr>
            <a:r>
              <a:rPr lang="en-US" dirty="0"/>
              <a:t>Including:</a:t>
            </a:r>
          </a:p>
          <a:p>
            <a:pPr lvl="1" hangingPunct="1">
              <a:buFont typeface="Courier New" panose="02070309020205020404" pitchFamily="49" charset="0"/>
              <a:buChar char="o"/>
            </a:pPr>
            <a:r>
              <a:rPr lang="en-US" dirty="0" err="1"/>
              <a:t>useHistory</a:t>
            </a:r>
            <a:r>
              <a:rPr lang="en-US" dirty="0"/>
              <a:t>()</a:t>
            </a:r>
          </a:p>
          <a:p>
            <a:pPr lvl="1" hangingPunct="1">
              <a:buFont typeface="Courier New" panose="02070309020205020404" pitchFamily="49" charset="0"/>
              <a:buChar char="o"/>
            </a:pPr>
            <a:r>
              <a:rPr lang="en-US" dirty="0" err="1"/>
              <a:t>useLocation</a:t>
            </a:r>
            <a:r>
              <a:rPr lang="en-US" dirty="0"/>
              <a:t>()</a:t>
            </a:r>
          </a:p>
          <a:p>
            <a:pPr lvl="1" hangingPunct="1">
              <a:buFont typeface="Courier New" panose="02070309020205020404" pitchFamily="49" charset="0"/>
              <a:buChar char="o"/>
            </a:pPr>
            <a:r>
              <a:rPr lang="en-US" dirty="0" err="1"/>
              <a:t>useRouteMatch</a:t>
            </a:r>
            <a:r>
              <a:rPr lang="en-US" dirty="0"/>
              <a:t>() </a:t>
            </a:r>
          </a:p>
          <a:p>
            <a:pPr lvl="1" hangingPunct="1">
              <a:buFont typeface="Courier New" panose="02070309020205020404" pitchFamily="49" charset="0"/>
              <a:buChar char="o"/>
            </a:pPr>
            <a:r>
              <a:rPr lang="en-US" dirty="0" err="1"/>
              <a:t>useParams</a:t>
            </a:r>
            <a:r>
              <a:rPr lang="en-US" dirty="0"/>
              <a:t>()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1207" y="4763654"/>
            <a:ext cx="7034511" cy="687725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10650" y="3208074"/>
            <a:ext cx="6046637" cy="8051347"/>
          </a:xfrm>
          <a:prstGeom prst="rect">
            <a:avLst/>
          </a:prstGeom>
          <a:solidFill>
            <a:srgbClr val="FF0000"/>
          </a:solidFill>
        </p:spPr>
      </p:pic>
      <p:sp>
        <p:nvSpPr>
          <p:cNvPr id="13" name="Rectangle 12"/>
          <p:cNvSpPr/>
          <p:nvPr/>
        </p:nvSpPr>
        <p:spPr>
          <a:xfrm>
            <a:off x="12813701" y="11709412"/>
            <a:ext cx="107433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1" dirty="0">
                <a:latin typeface="Times New Roman" panose="02020603050405020304" pitchFamily="18" charset="0"/>
                <a:ea typeface="Calibri" panose="020F0502020204030204" pitchFamily="34" charset="0"/>
              </a:rPr>
              <a:t>route</a:t>
            </a:r>
            <a:endParaRPr lang="en-US" b="0" dirty="0"/>
          </a:p>
        </p:txBody>
      </p:sp>
      <p:sp>
        <p:nvSpPr>
          <p:cNvPr id="14" name="Rectangle 13"/>
          <p:cNvSpPr/>
          <p:nvPr/>
        </p:nvSpPr>
        <p:spPr>
          <a:xfrm>
            <a:off x="19540935" y="11259421"/>
            <a:ext cx="3422732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1" dirty="0">
                <a:latin typeface="Times New Roman" panose="02020603050405020304" pitchFamily="18" charset="0"/>
                <a:ea typeface="Calibri" panose="020F0502020204030204" pitchFamily="34" charset="0"/>
              </a:rPr>
              <a:t>Intermediary</a:t>
            </a:r>
          </a:p>
          <a:p>
            <a:r>
              <a:rPr lang="en-US" b="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(send match object)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6138812" y="12070300"/>
            <a:ext cx="192873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1" dirty="0">
                <a:latin typeface="Times New Roman" panose="02020603050405020304" pitchFamily="18" charset="0"/>
              </a:rPr>
              <a:t>Example 2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148741841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xmlns="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1558979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Times New Roman" panose="02020603050405020304" pitchFamily="18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 err="1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useHistory</a:t>
            </a:r>
            <a:r>
              <a:rPr lang="en-US" altLang="en-US" sz="6000" kern="1200" dirty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()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sp>
        <p:nvSpPr>
          <p:cNvPr id="6" name="Text Placeholder 1"/>
          <p:cNvSpPr txBox="1">
            <a:spLocks/>
          </p:cNvSpPr>
          <p:nvPr/>
        </p:nvSpPr>
        <p:spPr>
          <a:xfrm>
            <a:off x="1200150" y="2270138"/>
            <a:ext cx="9516618" cy="2045830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hangingPunct="1">
              <a:buFont typeface="Wingdings" panose="05000000000000000000" pitchFamily="2" charset="2"/>
              <a:buChar char="Ø"/>
            </a:pPr>
            <a:r>
              <a:rPr lang="en-US" dirty="0"/>
              <a:t> Return history Object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5041" y="4315968"/>
            <a:ext cx="14925398" cy="5118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34186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xmlns="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1558979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Times New Roman" panose="02020603050405020304" pitchFamily="18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 err="1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useLocation</a:t>
            </a:r>
            <a:r>
              <a:rPr lang="en-US" altLang="en-US" sz="6000" kern="1200" dirty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()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sp>
        <p:nvSpPr>
          <p:cNvPr id="6" name="Text Placeholder 1"/>
          <p:cNvSpPr txBox="1">
            <a:spLocks/>
          </p:cNvSpPr>
          <p:nvPr/>
        </p:nvSpPr>
        <p:spPr>
          <a:xfrm>
            <a:off x="1200150" y="2270138"/>
            <a:ext cx="9516618" cy="2045830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hangingPunct="1">
              <a:buFont typeface="Wingdings" panose="05000000000000000000" pitchFamily="2" charset="2"/>
              <a:buChar char="Ø"/>
            </a:pPr>
            <a:r>
              <a:rPr lang="en-US" dirty="0"/>
              <a:t> Return location Object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8734" y="4739715"/>
            <a:ext cx="14917133" cy="4942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49615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xmlns="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1558979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Times New Roman" panose="02020603050405020304" pitchFamily="18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vi-VN" altLang="en-US" sz="6000" kern="1200" dirty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useParams() &amp; useRouteMatch()</a:t>
            </a:r>
          </a:p>
        </p:txBody>
      </p:sp>
      <p:sp>
        <p:nvSpPr>
          <p:cNvPr id="6" name="Text Placeholder 1"/>
          <p:cNvSpPr txBox="1">
            <a:spLocks/>
          </p:cNvSpPr>
          <p:nvPr/>
        </p:nvSpPr>
        <p:spPr>
          <a:xfrm>
            <a:off x="1200150" y="2270138"/>
            <a:ext cx="9516618" cy="2045830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hangingPunct="1">
              <a:buFont typeface="Wingdings" panose="05000000000000000000" pitchFamily="2" charset="2"/>
              <a:buChar char="Ø"/>
            </a:pPr>
            <a:r>
              <a:rPr lang="en-US" dirty="0" err="1"/>
              <a:t>useParams</a:t>
            </a:r>
            <a:r>
              <a:rPr lang="en-US" dirty="0"/>
              <a:t>(): return </a:t>
            </a:r>
            <a:r>
              <a:rPr lang="en-US" dirty="0" err="1"/>
              <a:t>match.params</a:t>
            </a:r>
            <a:endParaRPr lang="en-US" dirty="0"/>
          </a:p>
          <a:p>
            <a:pPr hangingPunct="1">
              <a:buFont typeface="Wingdings" panose="05000000000000000000" pitchFamily="2" charset="2"/>
              <a:buChar char="Ø"/>
            </a:pPr>
            <a:r>
              <a:rPr lang="en-US" dirty="0" err="1"/>
              <a:t>useRouteMatch</a:t>
            </a:r>
            <a:r>
              <a:rPr lang="en-US" dirty="0"/>
              <a:t>(): Return match object</a:t>
            </a:r>
          </a:p>
          <a:p>
            <a:pPr hangingPunct="1">
              <a:buFont typeface="Wingdings" panose="05000000000000000000" pitchFamily="2" charset="2"/>
              <a:buChar char="Ø"/>
            </a:pP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7752" y="4806876"/>
            <a:ext cx="21058437" cy="6223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84011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xmlns="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1558979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Times New Roman" panose="02020603050405020304" pitchFamily="18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Router HOC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sp>
        <p:nvSpPr>
          <p:cNvPr id="6" name="Text Placeholder 1"/>
          <p:cNvSpPr txBox="1">
            <a:spLocks/>
          </p:cNvSpPr>
          <p:nvPr/>
        </p:nvSpPr>
        <p:spPr>
          <a:xfrm>
            <a:off x="1200150" y="2270138"/>
            <a:ext cx="20440650" cy="4244962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hangingPunct="1">
              <a:buFont typeface="Wingdings" panose="05000000000000000000" pitchFamily="2" charset="2"/>
              <a:buChar char="Ø"/>
            </a:pPr>
            <a:r>
              <a:rPr lang="en-US" dirty="0"/>
              <a:t> Using both functional and class component</a:t>
            </a:r>
          </a:p>
          <a:p>
            <a:pPr hangingPunct="1">
              <a:buFont typeface="Wingdings" panose="05000000000000000000" pitchFamily="2" charset="2"/>
              <a:buChar char="Ø"/>
            </a:pPr>
            <a:r>
              <a:rPr lang="en-US" dirty="0"/>
              <a:t> </a:t>
            </a:r>
            <a:r>
              <a:rPr lang="en-US" dirty="0" err="1"/>
              <a:t>withRouter</a:t>
            </a:r>
            <a:r>
              <a:rPr lang="en-US" dirty="0"/>
              <a:t>()</a:t>
            </a:r>
          </a:p>
          <a:p>
            <a:pPr lvl="1" hangingPunct="1">
              <a:buFont typeface="Courier New" panose="02070309020205020404" pitchFamily="49" charset="0"/>
              <a:buChar char="o"/>
            </a:pPr>
            <a:r>
              <a:rPr lang="en-US" dirty="0"/>
              <a:t> Allow access to the latest match, location, history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9969" y="6515100"/>
            <a:ext cx="15441012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79680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xmlns="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822960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Times New Roman" panose="02020603050405020304" pitchFamily="18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Reference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sp>
        <p:nvSpPr>
          <p:cNvPr id="4" name="Text Placeholder 1"/>
          <p:cNvSpPr txBox="1">
            <a:spLocks/>
          </p:cNvSpPr>
          <p:nvPr/>
        </p:nvSpPr>
        <p:spPr>
          <a:xfrm>
            <a:off x="1857376" y="2335126"/>
            <a:ext cx="21821774" cy="4751474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marL="428625" indent="-428625" hangingPunct="1">
              <a:buFont typeface="Wingdings" panose="05000000000000000000" pitchFamily="2" charset="2"/>
              <a:buChar char="Ø"/>
            </a:pPr>
            <a:r>
              <a:rPr lang="en-ID" dirty="0">
                <a:hlinkClick r:id="rId2"/>
              </a:rPr>
              <a:t>https://reactjs.org/docs/getting-started.html</a:t>
            </a:r>
            <a:r>
              <a:rPr lang="en-ID" dirty="0"/>
              <a:t> </a:t>
            </a:r>
          </a:p>
          <a:p>
            <a:pPr marL="428625" indent="-428625" hangingPunct="1">
              <a:buFont typeface="Wingdings" panose="05000000000000000000" pitchFamily="2" charset="2"/>
              <a:buChar char="Ø"/>
            </a:pPr>
            <a:r>
              <a:rPr lang="en-ID" dirty="0">
                <a:hlinkClick r:id="rId3"/>
              </a:rPr>
              <a:t>https://www.javatpoint.com/reactjs-tutorial</a:t>
            </a:r>
            <a:endParaRPr lang="en-ID" dirty="0"/>
          </a:p>
          <a:p>
            <a:pPr marL="428625" indent="-428625" hangingPunct="1">
              <a:buFont typeface="Wingdings" panose="05000000000000000000" pitchFamily="2" charset="2"/>
              <a:buChar char="Ø"/>
            </a:pPr>
            <a:r>
              <a:rPr lang="en-US" dirty="0">
                <a:hlinkClick r:id="rId4"/>
              </a:rPr>
              <a:t>https://www.udemy.com/course/react-the-complete-guide-incl-redux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80672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xmlns="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1845945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Times New Roman" panose="02020603050405020304" pitchFamily="18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Send data from child to parent component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23768" y="1743795"/>
            <a:ext cx="10059459" cy="808446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150" y="2886753"/>
            <a:ext cx="10998831" cy="579854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0366" y="10262127"/>
            <a:ext cx="5168615" cy="224669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23768" y="10262127"/>
            <a:ext cx="5160699" cy="2227640"/>
          </a:xfrm>
          <a:prstGeom prst="rect">
            <a:avLst/>
          </a:prstGeom>
        </p:spPr>
      </p:pic>
      <p:sp>
        <p:nvSpPr>
          <p:cNvPr id="7" name="Text Placeholder 1"/>
          <p:cNvSpPr txBox="1">
            <a:spLocks/>
          </p:cNvSpPr>
          <p:nvPr/>
        </p:nvSpPr>
        <p:spPr>
          <a:xfrm>
            <a:off x="1413145" y="1957431"/>
            <a:ext cx="5643918" cy="891354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hangingPunct="1">
              <a:buFont typeface="Wingdings" panose="05000000000000000000" pitchFamily="2" charset="2"/>
              <a:buChar char="Ø"/>
            </a:pPr>
            <a:r>
              <a:rPr lang="en-US" dirty="0"/>
              <a:t> Example 2:</a:t>
            </a:r>
          </a:p>
        </p:txBody>
      </p:sp>
    </p:spTree>
    <p:extLst>
      <p:ext uri="{BB962C8B-B14F-4D97-AF65-F5344CB8AC3E}">
        <p14:creationId xmlns:p14="http://schemas.microsoft.com/office/powerpoint/2010/main" val="318368748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3">
            <a:extLst>
              <a:ext uri="{FF2B5EF4-FFF2-40B4-BE49-F238E27FC236}">
                <a16:creationId xmlns:a16="http://schemas.microsoft.com/office/drawing/2014/main" xmlns="" id="{7765A43E-0B15-485F-9F30-2D602F01AD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4773" y="514346"/>
            <a:ext cx="10934457" cy="969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Times New Roman" panose="02020603050405020304" pitchFamily="18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defTabSz="914400" fontAlgn="base" hangingPunct="1">
              <a:spcBef>
                <a:spcPct val="5000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5700" kern="1200" dirty="0" smtClean="0">
                <a:solidFill>
                  <a:srgbClr val="4F81BD"/>
                </a:solidFill>
                <a:ea typeface="+mn-ea"/>
                <a:cs typeface="Times New Roman" panose="02020603050405020304" pitchFamily="18" charset="0"/>
              </a:rPr>
              <a:t>Testing System Assignments</a:t>
            </a:r>
            <a:endParaRPr lang="en-US" altLang="en-US" sz="5700" kern="1200" dirty="0">
              <a:solidFill>
                <a:srgbClr val="4F81BD"/>
              </a:solidFill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6090" y="1483842"/>
            <a:ext cx="7006845" cy="10927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83384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898777" y="13198291"/>
            <a:ext cx="668804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200" b="0" dirty="0">
                <a:solidFill>
                  <a:schemeClr val="tx1"/>
                </a:solidFill>
                <a:latin typeface="Meiryo" charset="-128"/>
                <a:ea typeface="Meiryo" charset="-128"/>
                <a:cs typeface="Meiryo" charset="-128"/>
              </a:rPr>
              <a:t>Copyright </a:t>
            </a:r>
            <a:r>
              <a:rPr lang="en-GB" sz="2200" b="0" i="1" dirty="0">
                <a:solidFill>
                  <a:schemeClr val="tx1"/>
                </a:solidFill>
                <a:latin typeface="Meiryo" charset="-128"/>
                <a:ea typeface="Meiryo" charset="-128"/>
                <a:cs typeface="Meiryo" charset="-128"/>
              </a:rPr>
              <a:t>© </a:t>
            </a:r>
            <a:r>
              <a:rPr lang="en-GB" sz="2200" b="0" dirty="0">
                <a:solidFill>
                  <a:schemeClr val="tx1"/>
                </a:solidFill>
                <a:latin typeface="Meiryo" charset="-128"/>
                <a:ea typeface="Meiryo" charset="-128"/>
                <a:cs typeface="Meiryo" charset="-128"/>
              </a:rPr>
              <a:t>VTI Academy All Rights Reserved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0E3CDD7E-E173-4A74-9533-427DE02233F9}"/>
              </a:ext>
            </a:extLst>
          </p:cNvPr>
          <p:cNvSpPr/>
          <p:nvPr/>
        </p:nvSpPr>
        <p:spPr>
          <a:xfrm>
            <a:off x="7195160" y="5450175"/>
            <a:ext cx="10095282" cy="14465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800" b="0" cap="none" spc="0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5820798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xmlns="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1845945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Times New Roman" panose="02020603050405020304" pitchFamily="18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Send data between parent and child component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6289" y="1973210"/>
            <a:ext cx="8268512" cy="3510217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6792" y="5807410"/>
            <a:ext cx="18443329" cy="588523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8792781" y="11889616"/>
            <a:ext cx="667522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1" dirty="0"/>
              <a:t>Send data through callback by Java</a:t>
            </a:r>
          </a:p>
        </p:txBody>
      </p:sp>
    </p:spTree>
    <p:extLst>
      <p:ext uri="{BB962C8B-B14F-4D97-AF65-F5344CB8AC3E}">
        <p14:creationId xmlns:p14="http://schemas.microsoft.com/office/powerpoint/2010/main" val="2352312904"/>
      </p:ext>
    </p:extLst>
  </p:cSld>
  <p:clrMapOvr>
    <a:masterClrMapping/>
  </p:clrMapOvr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Times New Roman"/>
        <a:ea typeface="Times New Roman"/>
        <a:cs typeface="Times New Roman"/>
      </a:majorFont>
      <a:minorFont>
        <a:latin typeface="Times New Roman"/>
        <a:ea typeface="Times New Roman"/>
        <a:cs typeface="Times New Roman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Times New Roman"/>
        <a:ea typeface="Times New Roman"/>
        <a:cs typeface="Times New Roman"/>
      </a:majorFont>
      <a:minorFont>
        <a:latin typeface="Times New Roman"/>
        <a:ea typeface="Times New Roman"/>
        <a:cs typeface="Times New Roman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29204</TotalTime>
  <Words>1118</Words>
  <Application>Microsoft Office PowerPoint</Application>
  <PresentationFormat>Custom</PresentationFormat>
  <Paragraphs>286</Paragraphs>
  <Slides>81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81</vt:i4>
      </vt:variant>
    </vt:vector>
  </HeadingPairs>
  <TitlesOfParts>
    <vt:vector size="89" baseType="lpstr">
      <vt:lpstr>Calibri</vt:lpstr>
      <vt:lpstr>Courier New</vt:lpstr>
      <vt:lpstr>Meiryo</vt:lpstr>
      <vt:lpstr>MS Mincho</vt:lpstr>
      <vt:lpstr>Tahoma</vt:lpstr>
      <vt:lpstr>Times New Roman</vt:lpstr>
      <vt:lpstr>Wingdings</vt:lpstr>
      <vt:lpstr>White</vt:lpstr>
      <vt:lpstr>PowerPoint Presentation</vt:lpstr>
      <vt:lpstr>Agenda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Nguyen Anh Quan (VTI.GA)</dc:creator>
  <cp:keywords/>
  <dc:description/>
  <cp:lastModifiedBy>Microsoft account</cp:lastModifiedBy>
  <cp:revision>3673</cp:revision>
  <cp:lastPrinted>2019-09-17T11:00:25Z</cp:lastPrinted>
  <dcterms:modified xsi:type="dcterms:W3CDTF">2022-05-04T13:29:12Z</dcterms:modified>
  <cp:category/>
</cp:coreProperties>
</file>